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90" r:id="rId3"/>
    <p:sldId id="257" r:id="rId4"/>
    <p:sldId id="264" r:id="rId5"/>
    <p:sldId id="278" r:id="rId6"/>
    <p:sldId id="273" r:id="rId7"/>
    <p:sldId id="274" r:id="rId8"/>
    <p:sldId id="266" r:id="rId9"/>
    <p:sldId id="294" r:id="rId10"/>
    <p:sldId id="268" r:id="rId11"/>
    <p:sldId id="269" r:id="rId12"/>
    <p:sldId id="267" r:id="rId13"/>
    <p:sldId id="271" r:id="rId14"/>
    <p:sldId id="275" r:id="rId15"/>
    <p:sldId id="291" r:id="rId16"/>
    <p:sldId id="276" r:id="rId17"/>
    <p:sldId id="277" r:id="rId18"/>
    <p:sldId id="292" r:id="rId19"/>
    <p:sldId id="284" r:id="rId20"/>
    <p:sldId id="279" r:id="rId21"/>
    <p:sldId id="280" r:id="rId22"/>
    <p:sldId id="285" r:id="rId23"/>
    <p:sldId id="282" r:id="rId24"/>
    <p:sldId id="283" r:id="rId25"/>
    <p:sldId id="286" r:id="rId26"/>
    <p:sldId id="293" r:id="rId27"/>
    <p:sldId id="288" r:id="rId28"/>
    <p:sldId id="289" r:id="rId29"/>
  </p:sldIdLst>
  <p:sldSz cx="12192000" cy="6858000"/>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E147F6-4E90-BCC9-3AE1-351F666FC340}" name="Mikhail Rai" initials="MR" userId="S::mrai@preferredbynature.org::cbf561dd-56fc-4c63-92d6-df5913c592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A36"/>
    <a:srgbClr val="89CA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11" autoAdjust="0"/>
    <p:restoredTop sz="94690"/>
  </p:normalViewPr>
  <p:slideViewPr>
    <p:cSldViewPr snapToGrid="0" showGuides="1">
      <p:cViewPr varScale="1">
        <p:scale>
          <a:sx n="109" d="100"/>
          <a:sy n="109" d="100"/>
        </p:scale>
        <p:origin x="33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enarai\Documents\&#1044;&#1054;&#1043;&#1054;&#1042;&#1054;&#1056;&#1067;\&#1048;&#1051;&#1048;&#1052;\&#1055;&#1054;&#1044;&#1043;&#1054;&#1058;&#1054;&#1042;&#1050;&#1040;%20&#1088;&#1072;&#1089;&#1096;&#1080;&#1088;&#1077;&#1085;&#1080;&#1077;%202022\&#1058;&#1054;%20&#1086;&#1090;%20&#1076;&#1077;&#1074;&#1086;&#1095;&#1077;&#1082;_&#1048;&#1060;&#1055;\&#1048;&#1060;&#1055;%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3"/>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0070C0"/>
            </a:solidFill>
          </c:spPr>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D16-0F4B-99DC-63E98086C1C4}"/>
              </c:ext>
            </c:extLst>
          </c:dPt>
          <c:dPt>
            <c:idx val="1"/>
            <c:bubble3D val="0"/>
            <c:explosion val="4"/>
            <c:spPr>
              <a:solidFill>
                <a:srgbClr val="0070C0"/>
              </a:solidFill>
              <a:ln w="25400">
                <a:solidFill>
                  <a:schemeClr val="lt1"/>
                </a:solidFill>
              </a:ln>
              <a:effectLst/>
              <a:sp3d contourW="25400">
                <a:contourClr>
                  <a:schemeClr val="lt1"/>
                </a:contourClr>
              </a:sp3d>
            </c:spPr>
            <c:extLst>
              <c:ext xmlns:c16="http://schemas.microsoft.com/office/drawing/2014/chart" uri="{C3380CC4-5D6E-409C-BE32-E72D297353CC}">
                <c16:uniqueId val="{00000003-AD16-0F4B-99DC-63E98086C1C4}"/>
              </c:ext>
            </c:extLst>
          </c:dPt>
          <c:dLbls>
            <c:dLbl>
              <c:idx val="0"/>
              <c:delete val="1"/>
              <c:extLst>
                <c:ext xmlns:c15="http://schemas.microsoft.com/office/drawing/2012/chart" uri="{CE6537A1-D6FC-4f65-9D91-7224C49458BB}"/>
                <c:ext xmlns:c16="http://schemas.microsoft.com/office/drawing/2014/chart" uri="{C3380CC4-5D6E-409C-BE32-E72D297353CC}">
                  <c16:uniqueId val="{00000001-AD16-0F4B-99DC-63E98086C1C4}"/>
                </c:ext>
              </c:extLst>
            </c:dLbl>
            <c:dLbl>
              <c:idx val="1"/>
              <c:layout>
                <c:manualLayout>
                  <c:x val="3.4246185430360399E-2"/>
                  <c:y val="-4.5562908205090489E-3"/>
                </c:manualLayout>
              </c:layout>
              <c:tx>
                <c:rich>
                  <a:bodyPr/>
                  <a:lstStyle/>
                  <a:p>
                    <a:fld id="{6609FC27-50A1-45F8-908B-9DCA6ADD541C}" type="CATEGORYNAME">
                      <a:rPr lang="ru-RU"/>
                      <a:pPr/>
                      <a:t>[ИМЯ КАТЕГОРИИ]</a:t>
                    </a:fld>
                    <a:r>
                      <a:rPr lang="ru-RU" baseline="0" dirty="0"/>
                      <a:t>
</a:t>
                    </a:r>
                    <a:r>
                      <a:rPr lang="ru-RU" baseline="0" dirty="0" smtClean="0"/>
                      <a:t>1,5%</a:t>
                    </a:r>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AD16-0F4B-99DC-63E98086C1C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Лист2!$A$5:$A$6</c:f>
              <c:strCache>
                <c:ptCount val="2"/>
                <c:pt idx="0">
                  <c:v>Общий запас древесины</c:v>
                </c:pt>
                <c:pt idx="1">
                  <c:v>Ежегодно вырубаемый запас</c:v>
                </c:pt>
              </c:strCache>
            </c:strRef>
          </c:cat>
          <c:val>
            <c:numRef>
              <c:f>Лист2!$B$5:$B$6</c:f>
              <c:numCache>
                <c:formatCode>General</c:formatCode>
                <c:ptCount val="2"/>
                <c:pt idx="0">
                  <c:v>98.5</c:v>
                </c:pt>
                <c:pt idx="1">
                  <c:v>1.4</c:v>
                </c:pt>
              </c:numCache>
            </c:numRef>
          </c:val>
          <c:extLst>
            <c:ext xmlns:c16="http://schemas.microsoft.com/office/drawing/2014/chart" uri="{C3380CC4-5D6E-409C-BE32-E72D297353CC}">
              <c16:uniqueId val="{00000004-AD16-0F4B-99DC-63E98086C1C4}"/>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E3B44AD6-1ABF-44EF-9708-4C84F34F2A19}" type="datetimeFigureOut">
              <a:rPr lang="ru-RU" smtClean="0"/>
              <a:t>13.10.2025</a:t>
            </a:fld>
            <a:endParaRPr lang="ru-RU"/>
          </a:p>
        </p:txBody>
      </p:sp>
      <p:sp>
        <p:nvSpPr>
          <p:cNvPr id="4" name="Slide Image Placeholder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ED18F1D1-BEA7-409D-B40F-EB74A917831A}" type="slidenum">
              <a:rPr lang="ru-RU" smtClean="0"/>
              <a:t>‹#›</a:t>
            </a:fld>
            <a:endParaRPr lang="ru-RU"/>
          </a:p>
        </p:txBody>
      </p:sp>
    </p:spTree>
    <p:extLst>
      <p:ext uri="{BB962C8B-B14F-4D97-AF65-F5344CB8AC3E}">
        <p14:creationId xmlns:p14="http://schemas.microsoft.com/office/powerpoint/2010/main" val="56098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24</a:t>
            </a:fld>
            <a:endParaRPr lang="ru-RU"/>
          </a:p>
        </p:txBody>
      </p:sp>
    </p:spTree>
    <p:extLst>
      <p:ext uri="{BB962C8B-B14F-4D97-AF65-F5344CB8AC3E}">
        <p14:creationId xmlns:p14="http://schemas.microsoft.com/office/powerpoint/2010/main" val="119456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25</a:t>
            </a:fld>
            <a:endParaRPr lang="ru-RU"/>
          </a:p>
        </p:txBody>
      </p:sp>
    </p:spTree>
    <p:extLst>
      <p:ext uri="{BB962C8B-B14F-4D97-AF65-F5344CB8AC3E}">
        <p14:creationId xmlns:p14="http://schemas.microsoft.com/office/powerpoint/2010/main" val="272872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26</a:t>
            </a:fld>
            <a:endParaRPr lang="ru-RU"/>
          </a:p>
        </p:txBody>
      </p:sp>
    </p:spTree>
    <p:extLst>
      <p:ext uri="{BB962C8B-B14F-4D97-AF65-F5344CB8AC3E}">
        <p14:creationId xmlns:p14="http://schemas.microsoft.com/office/powerpoint/2010/main" val="245305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27</a:t>
            </a:fld>
            <a:endParaRPr lang="ru-RU"/>
          </a:p>
        </p:txBody>
      </p:sp>
    </p:spTree>
    <p:extLst>
      <p:ext uri="{BB962C8B-B14F-4D97-AF65-F5344CB8AC3E}">
        <p14:creationId xmlns:p14="http://schemas.microsoft.com/office/powerpoint/2010/main" val="18546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18F1D1-BEA7-409D-B40F-EB74A917831A}" type="slidenum">
              <a:rPr lang="ru-RU" smtClean="0"/>
              <a:t>28</a:t>
            </a:fld>
            <a:endParaRPr lang="ru-RU"/>
          </a:p>
        </p:txBody>
      </p:sp>
    </p:spTree>
    <p:extLst>
      <p:ext uri="{BB962C8B-B14F-4D97-AF65-F5344CB8AC3E}">
        <p14:creationId xmlns:p14="http://schemas.microsoft.com/office/powerpoint/2010/main" val="366628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1EC5-4D73-85C7-5D3C-6F8BE21F1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D9674064-1D87-ADE4-EB5A-DEBCC185B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34652A7-0EAB-D89B-E2D3-DEF94643991D}"/>
              </a:ext>
            </a:extLst>
          </p:cNvPr>
          <p:cNvSpPr>
            <a:spLocks noGrp="1"/>
          </p:cNvSpPr>
          <p:nvPr>
            <p:ph type="dt" sz="half" idx="10"/>
          </p:nvPr>
        </p:nvSpPr>
        <p:spPr/>
        <p:txBody>
          <a:bodyPr/>
          <a:lstStyle/>
          <a:p>
            <a:fld id="{ECEF4DF7-A890-4412-A1CB-4B8D5A786B06}" type="datetime1">
              <a:rPr lang="ru-RU" smtClean="0"/>
              <a:t>13.10.2025</a:t>
            </a:fld>
            <a:endParaRPr lang="ru-RU"/>
          </a:p>
        </p:txBody>
      </p:sp>
      <p:sp>
        <p:nvSpPr>
          <p:cNvPr id="5" name="Footer Placeholder 4">
            <a:extLst>
              <a:ext uri="{FF2B5EF4-FFF2-40B4-BE49-F238E27FC236}">
                <a16:creationId xmlns:a16="http://schemas.microsoft.com/office/drawing/2014/main" id="{3C9A9422-5C0B-D3E7-B4B5-BB33AF4D63A0}"/>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16AA074-EB2C-64CE-B13E-B5CA51928A9A}"/>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26960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1731-AE9A-523C-C682-F74F01ED7F73}"/>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AD592BF7-2D44-B65E-9630-68A30212F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58F76F06-B666-ED3A-871E-84577C488149}"/>
              </a:ext>
            </a:extLst>
          </p:cNvPr>
          <p:cNvSpPr>
            <a:spLocks noGrp="1"/>
          </p:cNvSpPr>
          <p:nvPr>
            <p:ph type="dt" sz="half" idx="10"/>
          </p:nvPr>
        </p:nvSpPr>
        <p:spPr/>
        <p:txBody>
          <a:bodyPr/>
          <a:lstStyle/>
          <a:p>
            <a:fld id="{5E9FBF4C-3401-4003-BF1E-46CA0825E18E}" type="datetime1">
              <a:rPr lang="ru-RU" smtClean="0"/>
              <a:t>13.10.2025</a:t>
            </a:fld>
            <a:endParaRPr lang="ru-RU"/>
          </a:p>
        </p:txBody>
      </p:sp>
      <p:sp>
        <p:nvSpPr>
          <p:cNvPr id="5" name="Footer Placeholder 4">
            <a:extLst>
              <a:ext uri="{FF2B5EF4-FFF2-40B4-BE49-F238E27FC236}">
                <a16:creationId xmlns:a16="http://schemas.microsoft.com/office/drawing/2014/main" id="{FAC8AAE6-AB9B-7BC8-C245-4F95E69F6AE4}"/>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5DD01605-FC9B-863E-87FA-0414F4FCC55D}"/>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77215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7C516-355F-B4CA-463F-A5FD5D21DD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86E839EF-3C56-E47D-4074-A228F52BD4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D14BDD5-476F-1CA6-7BC9-F1BD4ECF8FA0}"/>
              </a:ext>
            </a:extLst>
          </p:cNvPr>
          <p:cNvSpPr>
            <a:spLocks noGrp="1"/>
          </p:cNvSpPr>
          <p:nvPr>
            <p:ph type="dt" sz="half" idx="10"/>
          </p:nvPr>
        </p:nvSpPr>
        <p:spPr/>
        <p:txBody>
          <a:bodyPr/>
          <a:lstStyle/>
          <a:p>
            <a:fld id="{891412D3-36F0-4438-B22C-ACFB44F8FE5F}" type="datetime1">
              <a:rPr lang="ru-RU" smtClean="0"/>
              <a:t>13.10.2025</a:t>
            </a:fld>
            <a:endParaRPr lang="ru-RU"/>
          </a:p>
        </p:txBody>
      </p:sp>
      <p:sp>
        <p:nvSpPr>
          <p:cNvPr id="5" name="Footer Placeholder 4">
            <a:extLst>
              <a:ext uri="{FF2B5EF4-FFF2-40B4-BE49-F238E27FC236}">
                <a16:creationId xmlns:a16="http://schemas.microsoft.com/office/drawing/2014/main" id="{B22372A8-4421-D82D-8608-7147980BAE4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B776259E-00FB-81A2-8B9C-5DE072B68FE5}"/>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31339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99E8-222B-B744-1220-10CAF29A1F55}"/>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69928D52-1C18-C8C3-9C7C-FBD369E61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8E27197B-51C8-FDD1-EC57-D45FF3A07E64}"/>
              </a:ext>
            </a:extLst>
          </p:cNvPr>
          <p:cNvSpPr>
            <a:spLocks noGrp="1"/>
          </p:cNvSpPr>
          <p:nvPr>
            <p:ph type="dt" sz="half" idx="10"/>
          </p:nvPr>
        </p:nvSpPr>
        <p:spPr/>
        <p:txBody>
          <a:bodyPr/>
          <a:lstStyle/>
          <a:p>
            <a:fld id="{FFA78A0E-D999-4473-9B16-8752BEE59272}" type="datetime1">
              <a:rPr lang="ru-RU" smtClean="0"/>
              <a:t>13.10.2025</a:t>
            </a:fld>
            <a:endParaRPr lang="ru-RU"/>
          </a:p>
        </p:txBody>
      </p:sp>
      <p:sp>
        <p:nvSpPr>
          <p:cNvPr id="5" name="Footer Placeholder 4">
            <a:extLst>
              <a:ext uri="{FF2B5EF4-FFF2-40B4-BE49-F238E27FC236}">
                <a16:creationId xmlns:a16="http://schemas.microsoft.com/office/drawing/2014/main" id="{94431DE6-D13E-33FB-A789-35672661F4C7}"/>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0F1DF7CE-0891-259A-CA27-3F9C33A93D35}"/>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426557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E638-F0B5-8449-493E-F8931909E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8D96FA8A-A49E-FD7B-12A1-3358D2DCF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96689-4674-7D2B-EF7A-CCFEA7FA4925}"/>
              </a:ext>
            </a:extLst>
          </p:cNvPr>
          <p:cNvSpPr>
            <a:spLocks noGrp="1"/>
          </p:cNvSpPr>
          <p:nvPr>
            <p:ph type="dt" sz="half" idx="10"/>
          </p:nvPr>
        </p:nvSpPr>
        <p:spPr/>
        <p:txBody>
          <a:bodyPr/>
          <a:lstStyle/>
          <a:p>
            <a:fld id="{77F90EF8-54FC-4B1B-8B88-44AF629C49AD}" type="datetime1">
              <a:rPr lang="ru-RU" smtClean="0"/>
              <a:t>13.10.2025</a:t>
            </a:fld>
            <a:endParaRPr lang="ru-RU"/>
          </a:p>
        </p:txBody>
      </p:sp>
      <p:sp>
        <p:nvSpPr>
          <p:cNvPr id="5" name="Footer Placeholder 4">
            <a:extLst>
              <a:ext uri="{FF2B5EF4-FFF2-40B4-BE49-F238E27FC236}">
                <a16:creationId xmlns:a16="http://schemas.microsoft.com/office/drawing/2014/main" id="{8AA2C6FC-6B1B-A7F0-AD01-8602D58BFD1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03C2FAEE-CCB2-42A3-0277-D80B619B73CC}"/>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28829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8748-3D07-6D38-DDB0-5D3377397A6D}"/>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84A1D74A-D7E6-08E2-2C57-C049502676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B5A22749-4BA7-F5C3-C199-E62941011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1500BEEC-4852-D9AC-8739-0CC175E17E9E}"/>
              </a:ext>
            </a:extLst>
          </p:cNvPr>
          <p:cNvSpPr>
            <a:spLocks noGrp="1"/>
          </p:cNvSpPr>
          <p:nvPr>
            <p:ph type="dt" sz="half" idx="10"/>
          </p:nvPr>
        </p:nvSpPr>
        <p:spPr/>
        <p:txBody>
          <a:bodyPr/>
          <a:lstStyle/>
          <a:p>
            <a:fld id="{75F68970-FB82-4CA6-ACB8-87D006032C4F}" type="datetime1">
              <a:rPr lang="ru-RU" smtClean="0"/>
              <a:t>13.10.2025</a:t>
            </a:fld>
            <a:endParaRPr lang="ru-RU"/>
          </a:p>
        </p:txBody>
      </p:sp>
      <p:sp>
        <p:nvSpPr>
          <p:cNvPr id="6" name="Footer Placeholder 5">
            <a:extLst>
              <a:ext uri="{FF2B5EF4-FFF2-40B4-BE49-F238E27FC236}">
                <a16:creationId xmlns:a16="http://schemas.microsoft.com/office/drawing/2014/main" id="{8BA19CFA-9852-034C-4579-65E680FBA2B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447A926-0D47-4445-EAB2-B725C5EEB1B7}"/>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0834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7EA7-0686-F9B6-7E7E-F8A86B3E40D2}"/>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3359FB11-0CA3-68AB-07EC-FB69D049C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866E0-97AB-27CD-587E-E93A8AB71F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174ACA0E-B6BF-7CDD-2C63-B803B2258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CA8DB-6C41-22A3-DFE6-D4B49A201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2D086AB3-ACEA-D8F4-9E30-EA9F71FA2C8E}"/>
              </a:ext>
            </a:extLst>
          </p:cNvPr>
          <p:cNvSpPr>
            <a:spLocks noGrp="1"/>
          </p:cNvSpPr>
          <p:nvPr>
            <p:ph type="dt" sz="half" idx="10"/>
          </p:nvPr>
        </p:nvSpPr>
        <p:spPr/>
        <p:txBody>
          <a:bodyPr/>
          <a:lstStyle/>
          <a:p>
            <a:fld id="{875A8616-26D0-4213-9554-F60284ADBD4B}" type="datetime1">
              <a:rPr lang="ru-RU" smtClean="0"/>
              <a:t>13.10.2025</a:t>
            </a:fld>
            <a:endParaRPr lang="ru-RU"/>
          </a:p>
        </p:txBody>
      </p:sp>
      <p:sp>
        <p:nvSpPr>
          <p:cNvPr id="8" name="Footer Placeholder 7">
            <a:extLst>
              <a:ext uri="{FF2B5EF4-FFF2-40B4-BE49-F238E27FC236}">
                <a16:creationId xmlns:a16="http://schemas.microsoft.com/office/drawing/2014/main" id="{112A24BA-EF3F-90B0-DC09-A7C929006A9B}"/>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4A78E335-126E-022B-E8AD-8D0C459B3C21}"/>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46170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53BB-AF87-E2E2-4D42-4DE21B32A597}"/>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415E3387-5600-C5BF-98B2-F82F79ED71A7}"/>
              </a:ext>
            </a:extLst>
          </p:cNvPr>
          <p:cNvSpPr>
            <a:spLocks noGrp="1"/>
          </p:cNvSpPr>
          <p:nvPr>
            <p:ph type="dt" sz="half" idx="10"/>
          </p:nvPr>
        </p:nvSpPr>
        <p:spPr/>
        <p:txBody>
          <a:bodyPr/>
          <a:lstStyle/>
          <a:p>
            <a:fld id="{5EA3AAF0-5D76-4771-A6FC-27752E6D821C}" type="datetime1">
              <a:rPr lang="ru-RU" smtClean="0"/>
              <a:t>13.10.2025</a:t>
            </a:fld>
            <a:endParaRPr lang="ru-RU"/>
          </a:p>
        </p:txBody>
      </p:sp>
      <p:sp>
        <p:nvSpPr>
          <p:cNvPr id="4" name="Footer Placeholder 3">
            <a:extLst>
              <a:ext uri="{FF2B5EF4-FFF2-40B4-BE49-F238E27FC236}">
                <a16:creationId xmlns:a16="http://schemas.microsoft.com/office/drawing/2014/main" id="{0A576D14-DC04-4BCA-BC7F-5A2F46737024}"/>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E59F508-C976-8EF8-A60B-867D5E6262F6}"/>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233045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DA548-3F28-2433-4E10-0036608EEC34}"/>
              </a:ext>
            </a:extLst>
          </p:cNvPr>
          <p:cNvSpPr>
            <a:spLocks noGrp="1"/>
          </p:cNvSpPr>
          <p:nvPr>
            <p:ph type="dt" sz="half" idx="10"/>
          </p:nvPr>
        </p:nvSpPr>
        <p:spPr/>
        <p:txBody>
          <a:bodyPr/>
          <a:lstStyle/>
          <a:p>
            <a:fld id="{5496B5AC-EEFC-42AD-AF59-DC9571AA0765}" type="datetime1">
              <a:rPr lang="ru-RU" smtClean="0"/>
              <a:t>13.10.2025</a:t>
            </a:fld>
            <a:endParaRPr lang="ru-RU"/>
          </a:p>
        </p:txBody>
      </p:sp>
      <p:sp>
        <p:nvSpPr>
          <p:cNvPr id="3" name="Footer Placeholder 2">
            <a:extLst>
              <a:ext uri="{FF2B5EF4-FFF2-40B4-BE49-F238E27FC236}">
                <a16:creationId xmlns:a16="http://schemas.microsoft.com/office/drawing/2014/main" id="{1A2D5316-A743-0D45-BA79-A1F9864F0E96}"/>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A079E98E-EC41-2059-4484-A5B9D18C116B}"/>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151405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A13-0275-EA41-A56C-2DBC4D0FA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E2692DE0-43F3-5BAE-F9B7-61E83624A2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10D72BC4-662D-C938-6EB7-6F71C850D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80A67B-3652-1219-EDBD-59EB2BDF3F2E}"/>
              </a:ext>
            </a:extLst>
          </p:cNvPr>
          <p:cNvSpPr>
            <a:spLocks noGrp="1"/>
          </p:cNvSpPr>
          <p:nvPr>
            <p:ph type="dt" sz="half" idx="10"/>
          </p:nvPr>
        </p:nvSpPr>
        <p:spPr/>
        <p:txBody>
          <a:bodyPr/>
          <a:lstStyle/>
          <a:p>
            <a:fld id="{F221F461-27F7-4738-9F33-6681BC1C8E0E}" type="datetime1">
              <a:rPr lang="ru-RU" smtClean="0"/>
              <a:t>13.10.2025</a:t>
            </a:fld>
            <a:endParaRPr lang="ru-RU"/>
          </a:p>
        </p:txBody>
      </p:sp>
      <p:sp>
        <p:nvSpPr>
          <p:cNvPr id="6" name="Footer Placeholder 5">
            <a:extLst>
              <a:ext uri="{FF2B5EF4-FFF2-40B4-BE49-F238E27FC236}">
                <a16:creationId xmlns:a16="http://schemas.microsoft.com/office/drawing/2014/main" id="{AE80EA33-D38F-7159-E73D-53B36B81E4B9}"/>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C7AAB6EF-6467-9C71-EAD6-2E15CF19F9E3}"/>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94651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7B58-0848-FF56-7380-70B937EAD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56420E51-913E-0940-07AE-8FD8FF63F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EAE88C05-3A27-95B7-F3F8-BCD0CB8C9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48B3A-1EF5-1382-063F-D4CA30825809}"/>
              </a:ext>
            </a:extLst>
          </p:cNvPr>
          <p:cNvSpPr>
            <a:spLocks noGrp="1"/>
          </p:cNvSpPr>
          <p:nvPr>
            <p:ph type="dt" sz="half" idx="10"/>
          </p:nvPr>
        </p:nvSpPr>
        <p:spPr/>
        <p:txBody>
          <a:bodyPr/>
          <a:lstStyle/>
          <a:p>
            <a:fld id="{1560DD39-C2E6-4202-AF28-F4453B8FAE52}" type="datetime1">
              <a:rPr lang="ru-RU" smtClean="0"/>
              <a:t>13.10.2025</a:t>
            </a:fld>
            <a:endParaRPr lang="ru-RU"/>
          </a:p>
        </p:txBody>
      </p:sp>
      <p:sp>
        <p:nvSpPr>
          <p:cNvPr id="6" name="Footer Placeholder 5">
            <a:extLst>
              <a:ext uri="{FF2B5EF4-FFF2-40B4-BE49-F238E27FC236}">
                <a16:creationId xmlns:a16="http://schemas.microsoft.com/office/drawing/2014/main" id="{6812BB5A-6C15-FB87-F81E-43806E27D844}"/>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BB205AF9-A40B-BBC6-AA85-E2F557A4FACD}"/>
              </a:ext>
            </a:extLst>
          </p:cNvPr>
          <p:cNvSpPr>
            <a:spLocks noGrp="1"/>
          </p:cNvSpPr>
          <p:nvPr>
            <p:ph type="sldNum" sz="quarter" idx="12"/>
          </p:nvPr>
        </p:nvSpPr>
        <p:spPr/>
        <p:txBody>
          <a:bodyPr/>
          <a:lstStyle/>
          <a:p>
            <a:fld id="{69A40825-9AE3-4476-9007-6D9A7CA91862}" type="slidenum">
              <a:rPr lang="ru-RU" smtClean="0"/>
              <a:t>‹#›</a:t>
            </a:fld>
            <a:endParaRPr lang="ru-RU"/>
          </a:p>
        </p:txBody>
      </p:sp>
    </p:spTree>
    <p:extLst>
      <p:ext uri="{BB962C8B-B14F-4D97-AF65-F5344CB8AC3E}">
        <p14:creationId xmlns:p14="http://schemas.microsoft.com/office/powerpoint/2010/main" val="358635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84E9A-FAE6-8384-5F17-343833E6B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525A1DFF-A0D0-E099-824E-50DF7A857B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E1BD2C24-463B-EBEB-9C14-E145925CA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492F9-B30C-404F-A93B-27104A7FEC2A}" type="datetime1">
              <a:rPr lang="ru-RU" smtClean="0"/>
              <a:t>13.10.2025</a:t>
            </a:fld>
            <a:endParaRPr lang="ru-RU"/>
          </a:p>
        </p:txBody>
      </p:sp>
      <p:sp>
        <p:nvSpPr>
          <p:cNvPr id="5" name="Footer Placeholder 4">
            <a:extLst>
              <a:ext uri="{FF2B5EF4-FFF2-40B4-BE49-F238E27FC236}">
                <a16:creationId xmlns:a16="http://schemas.microsoft.com/office/drawing/2014/main" id="{FC57926C-EA81-522D-5E46-7168645814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8938BDD5-CF85-ED85-114B-839083D10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40825-9AE3-4476-9007-6D9A7CA91862}" type="slidenum">
              <a:rPr lang="ru-RU" smtClean="0"/>
              <a:t>‹#›</a:t>
            </a:fld>
            <a:endParaRPr lang="ru-RU"/>
          </a:p>
        </p:txBody>
      </p:sp>
    </p:spTree>
    <p:extLst>
      <p:ext uri="{BB962C8B-B14F-4D97-AF65-F5344CB8AC3E}">
        <p14:creationId xmlns:p14="http://schemas.microsoft.com/office/powerpoint/2010/main" val="3487302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8.jpg"/><Relationship Id="rId7" Type="http://schemas.openxmlformats.org/officeDocument/2006/relationships/image" Target="../media/image41.svg"/><Relationship Id="rId2" Type="http://schemas.openxmlformats.org/officeDocument/2006/relationships/hyperlink" Target="https://irkobl.ru/sites/alh/OhranaIZaschita/AktiNew/"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5.xml"/><Relationship Id="rId18" Type="http://schemas.openxmlformats.org/officeDocument/2006/relationships/slide" Target="slide23.xml"/><Relationship Id="rId3" Type="http://schemas.openxmlformats.org/officeDocument/2006/relationships/slide" Target="slide4.xml"/><Relationship Id="rId21" Type="http://schemas.openxmlformats.org/officeDocument/2006/relationships/slide" Target="slide26.xml"/><Relationship Id="rId7" Type="http://schemas.openxmlformats.org/officeDocument/2006/relationships/slide" Target="slide8.xml"/><Relationship Id="rId12" Type="http://schemas.openxmlformats.org/officeDocument/2006/relationships/slide" Target="slide14.xml"/><Relationship Id="rId17" Type="http://schemas.openxmlformats.org/officeDocument/2006/relationships/slide" Target="slide21.xml"/><Relationship Id="rId2" Type="http://schemas.openxmlformats.org/officeDocument/2006/relationships/slide" Target="slide3.xml"/><Relationship Id="rId16" Type="http://schemas.openxmlformats.org/officeDocument/2006/relationships/slide" Target="slide20.xml"/><Relationship Id="rId20" Type="http://schemas.openxmlformats.org/officeDocument/2006/relationships/slide" Target="slide25.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image" Target="../media/image1.jpeg"/><Relationship Id="rId5" Type="http://schemas.openxmlformats.org/officeDocument/2006/relationships/slide" Target="slide6.xml"/><Relationship Id="rId15" Type="http://schemas.openxmlformats.org/officeDocument/2006/relationships/slide" Target="slide17.xml"/><Relationship Id="rId23" Type="http://schemas.openxmlformats.org/officeDocument/2006/relationships/slide" Target="slide28.xml"/><Relationship Id="rId10" Type="http://schemas.openxmlformats.org/officeDocument/2006/relationships/slide" Target="slide11.xml"/><Relationship Id="rId19" Type="http://schemas.openxmlformats.org/officeDocument/2006/relationships/slide" Target="slide24.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6.xml"/><Relationship Id="rId22"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limgroup.ru/ustoychivoe-razvitie/otvetstvennoe-lesopolzovani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EAA46-B277-726F-744E-B5AFEF51B8A0}"/>
              </a:ext>
            </a:extLst>
          </p:cNvPr>
          <p:cNvSpPr>
            <a:spLocks noGrp="1"/>
          </p:cNvSpPr>
          <p:nvPr>
            <p:ph type="ctrTitle"/>
          </p:nvPr>
        </p:nvSpPr>
        <p:spPr>
          <a:xfrm>
            <a:off x="591403" y="2494128"/>
            <a:ext cx="11009194" cy="1869744"/>
          </a:xfrm>
        </p:spPr>
        <p:txBody>
          <a:bodyPr anchor="ctr">
            <a:normAutofit fontScale="90000"/>
          </a:bodyPr>
          <a:lstStyle/>
          <a:p>
            <a:r>
              <a:rPr lang="ru-RU" b="1" dirty="0">
                <a:latin typeface="Arial" panose="020B0604020202020204" pitchFamily="34" charset="0"/>
                <a:cs typeface="Arial" panose="020B0604020202020204" pitchFamily="34" charset="0"/>
              </a:rPr>
              <a:t>Резюме плана лесоуправления </a:t>
            </a:r>
            <a:r>
              <a:rPr lang="ru-RU" b="1" dirty="0" smtClean="0">
                <a:latin typeface="Arial" panose="020B0604020202020204" pitchFamily="34" charset="0"/>
                <a:cs typeface="Arial" panose="020B0604020202020204" pitchFamily="34" charset="0"/>
              </a:rPr>
              <a:t>ООО «Кедр»</a:t>
            </a:r>
            <a:endParaRPr lang="ru-RU"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DAEB7AA-FD37-EA42-CBD4-20632A1B5374}"/>
              </a:ext>
            </a:extLst>
          </p:cNvPr>
          <p:cNvSpPr txBox="1"/>
          <p:nvPr/>
        </p:nvSpPr>
        <p:spPr>
          <a:xfrm>
            <a:off x="5747186" y="6100549"/>
            <a:ext cx="697627" cy="369332"/>
          </a:xfrm>
          <a:prstGeom prst="rect">
            <a:avLst/>
          </a:prstGeom>
          <a:noFill/>
        </p:spPr>
        <p:txBody>
          <a:bodyPr wrap="none" rtlCol="0">
            <a:spAutoFit/>
          </a:bodyPr>
          <a:lstStyle/>
          <a:p>
            <a:pPr algn="ctr"/>
            <a:r>
              <a:rPr lang="ru-RU" dirty="0" smtClean="0">
                <a:latin typeface="Arial" panose="020B0604020202020204" pitchFamily="34" charset="0"/>
                <a:cs typeface="Arial" panose="020B0604020202020204" pitchFamily="34" charset="0"/>
              </a:rPr>
              <a:t>202</a:t>
            </a:r>
            <a:r>
              <a:rPr lang="ru-RU" dirty="0">
                <a:latin typeface="Arial" panose="020B0604020202020204" pitchFamily="34" charset="0"/>
                <a:cs typeface="Arial" panose="020B0604020202020204" pitchFamily="34" charset="0"/>
              </a:rPr>
              <a:t>5</a:t>
            </a:r>
          </a:p>
        </p:txBody>
      </p:sp>
      <p:grpSp>
        <p:nvGrpSpPr>
          <p:cNvPr id="6" name="Группа 5"/>
          <p:cNvGrpSpPr/>
          <p:nvPr/>
        </p:nvGrpSpPr>
        <p:grpSpPr>
          <a:xfrm>
            <a:off x="-94807" y="83892"/>
            <a:ext cx="2774552" cy="1538365"/>
            <a:chOff x="-94807" y="83892"/>
            <a:chExt cx="2774552" cy="1538365"/>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24" y="83892"/>
              <a:ext cx="2030290" cy="101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94807" y="1099037"/>
              <a:ext cx="2774552" cy="523220"/>
            </a:xfrm>
            <a:prstGeom prst="rect">
              <a:avLst/>
            </a:prstGeom>
            <a:noFill/>
          </p:spPr>
          <p:txBody>
            <a:bodyPr wrap="square" lIns="91440" tIns="45720" rIns="91440" bIns="45720">
              <a:spAutoFit/>
            </a:bodyPr>
            <a:lstStyle/>
            <a:p>
              <a:pPr algn="ctr"/>
              <a:r>
                <a:rPr lang="ru-RU" sz="2800" b="1" dirty="0" smtClean="0">
                  <a:ln w="0"/>
                  <a:effectLst>
                    <a:outerShdw blurRad="38100" dist="19050" dir="2700000" algn="tl" rotWithShape="0">
                      <a:schemeClr val="dk1">
                        <a:alpha val="40000"/>
                      </a:schemeClr>
                    </a:outerShdw>
                  </a:effectLst>
                </a:rPr>
                <a:t>ООО «Кедр»</a:t>
              </a:r>
              <a:endParaRPr lang="ru-RU" sz="2800" b="1"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423042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 outdoor, truck, transport&#10;&#10;Description automatically generated">
            <a:extLst>
              <a:ext uri="{FF2B5EF4-FFF2-40B4-BE49-F238E27FC236}">
                <a16:creationId xmlns:a16="http://schemas.microsoft.com/office/drawing/2014/main" id="{201D9DA5-320A-EB46-5814-D3D45D0DBC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20683" y="1140405"/>
            <a:ext cx="5436647" cy="2084048"/>
          </a:xfrm>
          <a:prstGeom prst="rect">
            <a:avLst/>
          </a:prstGeom>
          <a:ln>
            <a:noFill/>
          </a:ln>
          <a:effectLst>
            <a:softEdge rad="112500"/>
          </a:effectLst>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Вывозка древесины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327336"/>
            <a:ext cx="5926982" cy="904863"/>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Вывозка древесины автомобильным транспортом</a:t>
            </a:r>
          </a:p>
          <a:p>
            <a:pPr>
              <a:lnSpc>
                <a:spcPct val="110000"/>
              </a:lnSpc>
            </a:pPr>
            <a:r>
              <a:rPr lang="ru-RU" sz="1600" dirty="0">
                <a:latin typeface="Arial" panose="020B0604020202020204" pitchFamily="34" charset="0"/>
                <a:cs typeface="Arial" panose="020B0604020202020204" pitchFamily="34" charset="0"/>
              </a:rPr>
              <a:t>Вывозка древесины из леса производится автомобилями-</a:t>
            </a:r>
            <a:r>
              <a:rPr lang="ru-RU" sz="1600" dirty="0" err="1">
                <a:latin typeface="Arial" panose="020B0604020202020204" pitchFamily="34" charset="0"/>
                <a:cs typeface="Arial" panose="020B0604020202020204" pitchFamily="34" charset="0"/>
              </a:rPr>
              <a:t>сортиментовозами</a:t>
            </a:r>
            <a:endParaRPr lang="ru-RU"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27D621-DF81-9C50-DBD6-2DFFAFA9A64A}"/>
              </a:ext>
            </a:extLst>
          </p:cNvPr>
          <p:cNvSpPr txBox="1"/>
          <p:nvPr/>
        </p:nvSpPr>
        <p:spPr>
          <a:xfrm>
            <a:off x="5088835" y="3487088"/>
            <a:ext cx="6768495" cy="2508892"/>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Сплав древесины при заготовке в сплавной зоне</a:t>
            </a:r>
          </a:p>
          <a:p>
            <a:pPr>
              <a:lnSpc>
                <a:spcPct val="110000"/>
              </a:lnSpc>
            </a:pPr>
            <a:r>
              <a:rPr lang="ru-RU" sz="1600" dirty="0">
                <a:latin typeface="Arial" panose="020B0604020202020204" pitchFamily="34" charset="0"/>
                <a:cs typeface="Arial" panose="020B0604020202020204" pitchFamily="34" charset="0"/>
              </a:rPr>
              <a:t>При заготовке в сплавной зоне сортименты с лесосек вывозятся в места временного накопления древесины в межнавигационный период до наступления навигации (период навигации весна-осень).</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Сброска древесины на воду и формирование плотов производится в  заливах Братского водохранилища.</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Сформированные плоты буксируются катером до базы  Филиала.</a:t>
            </a:r>
          </a:p>
        </p:txBody>
      </p:sp>
      <p:pic>
        <p:nvPicPr>
          <p:cNvPr id="24" name="Picture 23" descr="A picture containing outdoor, water, sky, grass&#10;&#10;Description automatically generated">
            <a:extLst>
              <a:ext uri="{FF2B5EF4-FFF2-40B4-BE49-F238E27FC236}">
                <a16:creationId xmlns:a16="http://schemas.microsoft.com/office/drawing/2014/main" id="{AEC1DB2D-2537-AD17-80C1-DA927E440A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670" y="3562241"/>
            <a:ext cx="4542130" cy="2679857"/>
          </a:xfrm>
          <a:prstGeom prst="rect">
            <a:avLst/>
          </a:prstGeom>
          <a:ln>
            <a:noFill/>
          </a:ln>
          <a:effectLst>
            <a:softEdge rad="112500"/>
          </a:effectLst>
        </p:spPr>
      </p:pic>
      <p:sp>
        <p:nvSpPr>
          <p:cNvPr id="8" name="Freeform: Shape 7">
            <a:extLst>
              <a:ext uri="{FF2B5EF4-FFF2-40B4-BE49-F238E27FC236}">
                <a16:creationId xmlns:a16="http://schemas.microsoft.com/office/drawing/2014/main" id="{A1DD8060-4814-6B47-6C27-90026A43FE42}"/>
              </a:ext>
            </a:extLst>
          </p:cNvPr>
          <p:cNvSpPr/>
          <p:nvPr/>
        </p:nvSpPr>
        <p:spPr>
          <a:xfrm>
            <a:off x="10705382" y="2790645"/>
            <a:ext cx="215660" cy="69011"/>
          </a:xfrm>
          <a:custGeom>
            <a:avLst/>
            <a:gdLst>
              <a:gd name="connsiteX0" fmla="*/ 0 w 215660"/>
              <a:gd name="connsiteY0" fmla="*/ 6470 h 69011"/>
              <a:gd name="connsiteX1" fmla="*/ 2156 w 215660"/>
              <a:gd name="connsiteY1" fmla="*/ 69011 h 69011"/>
              <a:gd name="connsiteX2" fmla="*/ 215660 w 215660"/>
              <a:gd name="connsiteY2" fmla="*/ 60385 h 69011"/>
              <a:gd name="connsiteX3" fmla="*/ 215660 w 215660"/>
              <a:gd name="connsiteY3" fmla="*/ 0 h 69011"/>
              <a:gd name="connsiteX4" fmla="*/ 0 w 215660"/>
              <a:gd name="connsiteY4" fmla="*/ 6470 h 69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60" h="69011">
                <a:moveTo>
                  <a:pt x="0" y="6470"/>
                </a:moveTo>
                <a:cubicBezTo>
                  <a:pt x="719" y="27317"/>
                  <a:pt x="1437" y="48164"/>
                  <a:pt x="2156" y="69011"/>
                </a:cubicBezTo>
                <a:lnTo>
                  <a:pt x="215660" y="60385"/>
                </a:lnTo>
                <a:lnTo>
                  <a:pt x="215660" y="0"/>
                </a:lnTo>
                <a:lnTo>
                  <a:pt x="0" y="647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1">
            <a:extLst>
              <a:ext uri="{FF2B5EF4-FFF2-40B4-BE49-F238E27FC236}">
                <a16:creationId xmlns:a16="http://schemas.microsoft.com/office/drawing/2014/main" id="{9F991B27-539C-5247-B653-075310CA9A46}"/>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10</a:t>
            </a:fld>
            <a:endParaRPr lang="ru-RU" dirty="0">
              <a:solidFill>
                <a:schemeClr val="tx1"/>
              </a:solidFill>
              <a:latin typeface="Arial" panose="020B0604020202020204" pitchFamily="34" charset="0"/>
              <a:cs typeface="Arial" panose="020B0604020202020204" pitchFamily="34" charset="0"/>
            </a:endParaRPr>
          </a:p>
        </p:txBody>
      </p:sp>
      <p:grpSp>
        <p:nvGrpSpPr>
          <p:cNvPr id="13" name="Группа 12"/>
          <p:cNvGrpSpPr/>
          <p:nvPr/>
        </p:nvGrpSpPr>
        <p:grpSpPr>
          <a:xfrm>
            <a:off x="10889311" y="211457"/>
            <a:ext cx="1168718" cy="696254"/>
            <a:chOff x="10889311" y="211457"/>
            <a:chExt cx="1168718" cy="696254"/>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510642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Очистка мест рубок</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327336"/>
            <a:ext cx="1152000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В соответствии с требованиями Приложения N 1 к приказу Минприроды России от 17.01.2022 N 23 «Виды лесосечных работ, порядок и последовательность их выполнения» очистка мест рубок производится следующими способами*:</a:t>
            </a:r>
            <a:endParaRPr lang="en-GB"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035C089-9D97-D147-6AEB-F1EBFD10DC9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65412" y="2211168"/>
            <a:ext cx="3600000" cy="2699999"/>
          </a:xfrm>
          <a:prstGeom prst="rect">
            <a:avLst/>
          </a:prstGeom>
          <a:ln>
            <a:noFill/>
          </a:ln>
          <a:effectLst>
            <a:softEdge rad="112500"/>
          </a:effectLst>
        </p:spPr>
      </p:pic>
      <p:pic>
        <p:nvPicPr>
          <p:cNvPr id="13" name="Picture 12" descr="A large bonfire in the woods&#10;&#10;Description automatically generated with medium confidence">
            <a:extLst>
              <a:ext uri="{FF2B5EF4-FFF2-40B4-BE49-F238E27FC236}">
                <a16:creationId xmlns:a16="http://schemas.microsoft.com/office/drawing/2014/main" id="{F839E934-81ED-7623-1D9A-447DABEE1B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4429" y="2211168"/>
            <a:ext cx="3600000" cy="2700000"/>
          </a:xfrm>
          <a:prstGeom prst="rect">
            <a:avLst/>
          </a:prstGeom>
          <a:ln>
            <a:noFill/>
          </a:ln>
          <a:effectLst>
            <a:softEdge rad="112500"/>
          </a:effectLst>
        </p:spPr>
      </p:pic>
      <p:sp>
        <p:nvSpPr>
          <p:cNvPr id="8" name="TextBox 7">
            <a:extLst>
              <a:ext uri="{FF2B5EF4-FFF2-40B4-BE49-F238E27FC236}">
                <a16:creationId xmlns:a16="http://schemas.microsoft.com/office/drawing/2014/main" id="{AE9A1DFF-3BBC-B22B-B599-93F53F7240B9}"/>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latin typeface="Arial" panose="020B0604020202020204" pitchFamily="34" charset="0"/>
                <a:cs typeface="Arial" panose="020B0604020202020204" pitchFamily="34" charset="0"/>
              </a:rPr>
              <a:t>*Указанные способы очистки мест рубок при необходимости могут применяться комбинированно</a:t>
            </a:r>
            <a:endParaRPr lang="ru-RU" sz="110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98BC9A8-12DF-D717-8635-5D2F5A606300}"/>
              </a:ext>
            </a:extLst>
          </p:cNvPr>
          <p:cNvSpPr/>
          <p:nvPr/>
        </p:nvSpPr>
        <p:spPr>
          <a:xfrm>
            <a:off x="4333291" y="4911167"/>
            <a:ext cx="3342276"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r>
              <a:rPr lang="ru-RU" sz="1600" dirty="0">
                <a:solidFill>
                  <a:schemeClr val="tx1"/>
                </a:solidFill>
                <a:latin typeface="Arial" panose="020B0604020202020204" pitchFamily="34" charset="0"/>
                <a:cs typeface="Arial" panose="020B0604020202020204" pitchFamily="34" charset="0"/>
              </a:rPr>
              <a:t>Сбором порубочных остатков в кучи и валы с последующим сжиганием их в пожаробезопасный период</a:t>
            </a:r>
          </a:p>
          <a:p>
            <a:pPr algn="ctr"/>
            <a:endParaRPr lang="en-GB" dirty="0"/>
          </a:p>
        </p:txBody>
      </p:sp>
      <p:sp>
        <p:nvSpPr>
          <p:cNvPr id="11" name="Rectangle: Rounded Corners 10">
            <a:extLst>
              <a:ext uri="{FF2B5EF4-FFF2-40B4-BE49-F238E27FC236}">
                <a16:creationId xmlns:a16="http://schemas.microsoft.com/office/drawing/2014/main" id="{48DE7474-D7BE-EAC7-64E1-ED8338DB9482}"/>
              </a:ext>
            </a:extLst>
          </p:cNvPr>
          <p:cNvSpPr/>
          <p:nvPr/>
        </p:nvSpPr>
        <p:spPr>
          <a:xfrm>
            <a:off x="442999" y="4911167"/>
            <a:ext cx="3522413"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endParaRPr lang="ru-RU" sz="1800" b="1" dirty="0">
              <a:solidFill>
                <a:srgbClr val="0F6A36"/>
              </a:solidFill>
              <a:latin typeface="Arial" panose="020B0604020202020204" pitchFamily="34" charset="0"/>
              <a:cs typeface="Arial" panose="020B0604020202020204" pitchFamily="34" charset="0"/>
            </a:endParaRPr>
          </a:p>
          <a:p>
            <a:pPr>
              <a:lnSpc>
                <a:spcPct val="110000"/>
              </a:lnSpc>
            </a:pPr>
            <a:r>
              <a:rPr lang="ru-RU" sz="1600" dirty="0">
                <a:solidFill>
                  <a:schemeClr val="tx1"/>
                </a:solidFill>
                <a:latin typeface="Arial" panose="020B0604020202020204" pitchFamily="34" charset="0"/>
                <a:cs typeface="Arial" panose="020B0604020202020204" pitchFamily="34" charset="0"/>
              </a:rPr>
              <a:t>Укладкой порубочных остатков на волоки с целью их укрепления и предохранения почвы от сильного уплотнения и повреждения при трелевке</a:t>
            </a:r>
            <a:endParaRPr lang="en-GB" sz="1600" dirty="0">
              <a:solidFill>
                <a:schemeClr val="tx1"/>
              </a:solidFill>
              <a:latin typeface="Arial" panose="020B0604020202020204" pitchFamily="34" charset="0"/>
              <a:cs typeface="Arial" panose="020B0604020202020204" pitchFamily="34" charset="0"/>
            </a:endParaRPr>
          </a:p>
          <a:p>
            <a:pPr algn="ctr"/>
            <a:endParaRPr lang="en-GB" dirty="0"/>
          </a:p>
        </p:txBody>
      </p:sp>
      <p:sp>
        <p:nvSpPr>
          <p:cNvPr id="12" name="Slide Number Placeholder 11">
            <a:extLst>
              <a:ext uri="{FF2B5EF4-FFF2-40B4-BE49-F238E27FC236}">
                <a16:creationId xmlns:a16="http://schemas.microsoft.com/office/drawing/2014/main" id="{7507F71D-C258-964C-8E06-3F1168821569}"/>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11</a:t>
            </a:fld>
            <a:endParaRPr lang="ru-RU" dirty="0">
              <a:solidFill>
                <a:schemeClr val="tx1"/>
              </a:solidFill>
              <a:latin typeface="Arial" panose="020B0604020202020204" pitchFamily="34" charset="0"/>
              <a:cs typeface="Arial" panose="020B0604020202020204" pitchFamily="34" charset="0"/>
            </a:endParaRPr>
          </a:p>
        </p:txBody>
      </p:sp>
      <p:pic>
        <p:nvPicPr>
          <p:cNvPr id="15" name="Рисунок 14"/>
          <p:cNvPicPr>
            <a:picLocks noChangeAspect="1"/>
          </p:cNvPicPr>
          <p:nvPr/>
        </p:nvPicPr>
        <p:blipFill>
          <a:blip r:embed="rId4"/>
          <a:stretch>
            <a:fillRect/>
          </a:stretch>
        </p:blipFill>
        <p:spPr>
          <a:xfrm>
            <a:off x="8113286" y="2211168"/>
            <a:ext cx="3647454" cy="2545658"/>
          </a:xfrm>
          <a:prstGeom prst="rect">
            <a:avLst/>
          </a:prstGeom>
          <a:ln>
            <a:noFill/>
          </a:ln>
          <a:effectLst>
            <a:softEdge rad="112500"/>
          </a:effectLst>
        </p:spPr>
      </p:pic>
      <p:sp>
        <p:nvSpPr>
          <p:cNvPr id="16" name="Rectangle: Rounded Corners 9">
            <a:extLst>
              <a:ext uri="{FF2B5EF4-FFF2-40B4-BE49-F238E27FC236}">
                <a16:creationId xmlns:a16="http://schemas.microsoft.com/office/drawing/2014/main" id="{698BC9A8-12DF-D717-8635-5D2F5A606300}"/>
              </a:ext>
            </a:extLst>
          </p:cNvPr>
          <p:cNvSpPr/>
          <p:nvPr/>
        </p:nvSpPr>
        <p:spPr>
          <a:xfrm>
            <a:off x="8172308" y="4911167"/>
            <a:ext cx="3600000" cy="120272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nSpc>
                <a:spcPct val="110000"/>
              </a:lnSpc>
            </a:pPr>
            <a:r>
              <a:rPr lang="ru-RU" sz="1600" dirty="0" smtClean="0">
                <a:solidFill>
                  <a:schemeClr val="tx1"/>
                </a:solidFill>
                <a:latin typeface="Arial" panose="020B0604020202020204" pitchFamily="34" charset="0"/>
                <a:cs typeface="Arial" panose="020B0604020202020204" pitchFamily="34" charset="0"/>
              </a:rPr>
              <a:t>Измельчение порубочных остатков на отрезки и разбрасывание их по лесосеки с обязательным приземлением</a:t>
            </a:r>
            <a:endParaRPr lang="ru-RU" sz="1600" dirty="0">
              <a:solidFill>
                <a:schemeClr val="tx1"/>
              </a:solidFill>
              <a:latin typeface="Arial" panose="020B0604020202020204" pitchFamily="34" charset="0"/>
              <a:cs typeface="Arial" panose="020B0604020202020204" pitchFamily="34" charset="0"/>
            </a:endParaRPr>
          </a:p>
          <a:p>
            <a:pPr algn="ctr"/>
            <a:endParaRPr lang="en-GB" dirty="0"/>
          </a:p>
        </p:txBody>
      </p:sp>
      <p:grpSp>
        <p:nvGrpSpPr>
          <p:cNvPr id="14" name="Группа 13"/>
          <p:cNvGrpSpPr/>
          <p:nvPr/>
        </p:nvGrpSpPr>
        <p:grpSpPr>
          <a:xfrm>
            <a:off x="10889311" y="211457"/>
            <a:ext cx="1168718" cy="696254"/>
            <a:chOff x="10889311" y="211457"/>
            <a:chExt cx="1168718" cy="696254"/>
          </a:xfrm>
        </p:grpSpPr>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419035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27F6927-CD45-1147-8AF0-33C531DA8163}"/>
              </a:ext>
            </a:extLst>
          </p:cNvPr>
          <p:cNvPicPr>
            <a:picLocks noChangeAspect="1"/>
          </p:cNvPicPr>
          <p:nvPr/>
        </p:nvPicPr>
        <p:blipFill>
          <a:blip r:embed="rId2"/>
          <a:stretch>
            <a:fillRect/>
          </a:stretch>
        </p:blipFill>
        <p:spPr>
          <a:xfrm>
            <a:off x="7651253" y="3000609"/>
            <a:ext cx="3207061" cy="2551855"/>
          </a:xfrm>
          <a:prstGeom prst="rect">
            <a:avLst/>
          </a:prstGeom>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Лесовосстановление</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69" y="1327336"/>
            <a:ext cx="11519999" cy="1988237"/>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Лесовосстановление осуществляется естественным, искусственным или комбинированным способом в целях восстановления вырубленных, погибших, поврежденных лесов, а также сохранения полезных функций лесов, их биологического разнообразия.</a:t>
            </a:r>
          </a:p>
          <a:p>
            <a:pPr>
              <a:lnSpc>
                <a:spcPct val="110000"/>
              </a:lnSpc>
            </a:pPr>
            <a:r>
              <a:rPr lang="ru-RU" sz="1600" dirty="0">
                <a:latin typeface="Arial" panose="020B0604020202020204" pitchFamily="34" charset="0"/>
                <a:cs typeface="Arial" panose="020B0604020202020204" pitchFamily="34" charset="0"/>
              </a:rPr>
              <a:t>Работы по лесовосстановлению проводятся в соответствии с проектами освоения лесов и Правилами лесовосстановления</a:t>
            </a:r>
            <a:r>
              <a:rPr lang="en-US" sz="1600" dirty="0">
                <a:latin typeface="Arial" panose="020B0604020202020204" pitchFamily="34" charset="0"/>
                <a:cs typeface="Arial" panose="020B0604020202020204" pitchFamily="34" charset="0"/>
              </a:rPr>
              <a:t>*</a:t>
            </a:r>
            <a:r>
              <a:rPr lang="ru-RU" sz="1600" dirty="0">
                <a:latin typeface="Arial" panose="020B0604020202020204" pitchFamily="34" charset="0"/>
                <a:cs typeface="Arial" panose="020B0604020202020204" pitchFamily="34" charset="0"/>
              </a:rPr>
              <a:t>. </a:t>
            </a:r>
          </a:p>
          <a:p>
            <a:pPr>
              <a:lnSpc>
                <a:spcPct val="110000"/>
              </a:lnSpc>
            </a:pPr>
            <a:r>
              <a:rPr lang="ru-RU" sz="1600" dirty="0">
                <a:latin typeface="Arial" panose="020B0604020202020204" pitchFamily="34" charset="0"/>
                <a:cs typeface="Arial" panose="020B0604020202020204" pitchFamily="34" charset="0"/>
              </a:rPr>
              <a:t>Преимущественно проводится естественное </a:t>
            </a:r>
            <a:r>
              <a:rPr lang="ru-RU" sz="1600" dirty="0" smtClean="0">
                <a:latin typeface="Arial" panose="020B0604020202020204" pitchFamily="34" charset="0"/>
                <a:cs typeface="Arial" panose="020B0604020202020204" pitchFamily="34" charset="0"/>
              </a:rPr>
              <a:t>(88%) </a:t>
            </a:r>
            <a:r>
              <a:rPr lang="ru-RU" sz="1600" dirty="0">
                <a:latin typeface="Arial" panose="020B0604020202020204" pitchFamily="34" charset="0"/>
                <a:cs typeface="Arial" panose="020B0604020202020204" pitchFamily="34" charset="0"/>
              </a:rPr>
              <a:t>лесовосстановление, искусственное составляет </a:t>
            </a:r>
            <a:r>
              <a:rPr lang="ru-RU" sz="1600" dirty="0" smtClean="0">
                <a:latin typeface="Arial" panose="020B0604020202020204" pitchFamily="34" charset="0"/>
                <a:cs typeface="Arial" panose="020B0604020202020204" pitchFamily="34" charset="0"/>
              </a:rPr>
              <a:t>6% </a:t>
            </a:r>
            <a:r>
              <a:rPr lang="ru-RU" sz="1600" dirty="0">
                <a:latin typeface="Arial" panose="020B0604020202020204" pitchFamily="34" charset="0"/>
                <a:cs typeface="Arial" panose="020B0604020202020204" pitchFamily="34" charset="0"/>
              </a:rPr>
              <a:t>и комбинированное – 4</a:t>
            </a:r>
            <a:r>
              <a:rPr lang="ru-RU" sz="1600" dirty="0" smtClean="0">
                <a:latin typeface="Arial" panose="020B0604020202020204" pitchFamily="34"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27D621-DF81-9C50-DBD6-2DFFAFA9A64A}"/>
              </a:ext>
            </a:extLst>
          </p:cNvPr>
          <p:cNvSpPr txBox="1"/>
          <p:nvPr/>
        </p:nvSpPr>
        <p:spPr>
          <a:xfrm>
            <a:off x="334667" y="3432102"/>
            <a:ext cx="11519999" cy="2779735"/>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Естественное лесовосстановление</a:t>
            </a:r>
          </a:p>
          <a:p>
            <a:pPr>
              <a:lnSpc>
                <a:spcPct val="110000"/>
              </a:lnSpc>
            </a:pPr>
            <a:r>
              <a:rPr lang="ru-RU" sz="1600" dirty="0">
                <a:latin typeface="Arial" panose="020B0604020202020204" pitchFamily="34" charset="0"/>
                <a:cs typeface="Arial" panose="020B0604020202020204" pitchFamily="34" charset="0"/>
              </a:rPr>
              <a:t>В ходе естественного восстановления: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создаются наиболее устойчивые и продуктивные леса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оказывается меньшее воздействие на почву</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В качестве мер содействия естественному лесовосстановлению используются: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сохранение подроста и молодняка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минерализация почвы (для лучшего укоренения семян)</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сохранение источников обсеменения - семенных деревьев, групп, куртин, полос</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обсеменение за счет прилегающих стен леса</a:t>
            </a:r>
          </a:p>
        </p:txBody>
      </p:sp>
      <p:sp>
        <p:nvSpPr>
          <p:cNvPr id="11" name="TextBox 10">
            <a:extLst>
              <a:ext uri="{FF2B5EF4-FFF2-40B4-BE49-F238E27FC236}">
                <a16:creationId xmlns:a16="http://schemas.microsoft.com/office/drawing/2014/main" id="{E9E3C255-FA36-3E47-8825-DDD535F0A0D3}"/>
              </a:ext>
            </a:extLst>
          </p:cNvPr>
          <p:cNvSpPr txBox="1"/>
          <p:nvPr/>
        </p:nvSpPr>
        <p:spPr>
          <a:xfrm>
            <a:off x="9856804" y="4933109"/>
            <a:ext cx="1997862" cy="817245"/>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dirty="0">
                <a:solidFill>
                  <a:schemeClr val="tx1"/>
                </a:solidFill>
                <a:latin typeface="Arial" panose="020B0604020202020204" pitchFamily="34" charset="0"/>
                <a:cs typeface="Arial" panose="020B0604020202020204" pitchFamily="34" charset="0"/>
              </a:rPr>
              <a:t>Оставление семенных деревьев при сплошной рубке</a:t>
            </a:r>
          </a:p>
        </p:txBody>
      </p:sp>
      <p:sp>
        <p:nvSpPr>
          <p:cNvPr id="7" name="TextBox 6">
            <a:extLst>
              <a:ext uri="{FF2B5EF4-FFF2-40B4-BE49-F238E27FC236}">
                <a16:creationId xmlns:a16="http://schemas.microsoft.com/office/drawing/2014/main" id="{47F61066-8D53-0A0C-ED35-A4F597018AED}"/>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latin typeface="Arial" panose="020B0604020202020204" pitchFamily="34" charset="0"/>
                <a:cs typeface="Arial" panose="020B0604020202020204" pitchFamily="34" charset="0"/>
              </a:rPr>
              <a:t>*Утверждены приказом Минприроды России от 29.12.2021 </a:t>
            </a:r>
            <a:r>
              <a:rPr lang="en-US" sz="1100" b="1" dirty="0">
                <a:latin typeface="Arial" panose="020B0604020202020204" pitchFamily="34" charset="0"/>
                <a:cs typeface="Arial" panose="020B0604020202020204" pitchFamily="34" charset="0"/>
              </a:rPr>
              <a:t>N 1024</a:t>
            </a:r>
            <a:endParaRPr lang="ru-RU" sz="1100" dirty="0">
              <a:latin typeface="Arial" panose="020B0604020202020204" pitchFamily="34" charset="0"/>
              <a:cs typeface="Arial" panose="020B0604020202020204" pitchFamily="34" charset="0"/>
            </a:endParaRPr>
          </a:p>
        </p:txBody>
      </p:sp>
      <p:sp>
        <p:nvSpPr>
          <p:cNvPr id="13" name="Slide Number Placeholder 11">
            <a:extLst>
              <a:ext uri="{FF2B5EF4-FFF2-40B4-BE49-F238E27FC236}">
                <a16:creationId xmlns:a16="http://schemas.microsoft.com/office/drawing/2014/main" id="{92AC5058-CA4D-804F-9683-8F072B9C76EC}"/>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12</a:t>
            </a:fld>
            <a:endParaRPr lang="ru-RU" dirty="0">
              <a:solidFill>
                <a:schemeClr val="tx1"/>
              </a:solidFill>
              <a:latin typeface="Arial" panose="020B0604020202020204" pitchFamily="34" charset="0"/>
              <a:cs typeface="Arial" panose="020B0604020202020204" pitchFamily="34" charset="0"/>
            </a:endParaRPr>
          </a:p>
        </p:txBody>
      </p:sp>
      <p:grpSp>
        <p:nvGrpSpPr>
          <p:cNvPr id="14" name="Группа 13"/>
          <p:cNvGrpSpPr/>
          <p:nvPr/>
        </p:nvGrpSpPr>
        <p:grpSpPr>
          <a:xfrm>
            <a:off x="10889311" y="211457"/>
            <a:ext cx="1168718" cy="696254"/>
            <a:chOff x="10889311" y="211457"/>
            <a:chExt cx="1168718" cy="696254"/>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90720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717393"/>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Искусственное лесовосстановление</a:t>
            </a:r>
          </a:p>
          <a:p>
            <a:pPr>
              <a:lnSpc>
                <a:spcPct val="110000"/>
              </a:lnSpc>
            </a:pPr>
            <a:r>
              <a:rPr lang="ru-RU" sz="1600" dirty="0">
                <a:latin typeface="Arial" panose="020B0604020202020204" pitchFamily="34" charset="0"/>
                <a:cs typeface="Arial" panose="020B0604020202020204" pitchFamily="34" charset="0"/>
              </a:rPr>
              <a:t>Искусственное восстановление лесов осуществляется путем создания лесных культур: посадки сеянцев, саженцев, или посева семян главных лесных пород.</a:t>
            </a:r>
          </a:p>
          <a:p>
            <a:pPr>
              <a:lnSpc>
                <a:spcPct val="110000"/>
              </a:lnSpc>
            </a:pPr>
            <a:r>
              <a:rPr lang="ru-RU" sz="1600" dirty="0">
                <a:latin typeface="Arial" panose="020B0604020202020204" pitchFamily="34" charset="0"/>
                <a:cs typeface="Arial" panose="020B0604020202020204" pitchFamily="34" charset="0"/>
              </a:rPr>
              <a:t>Искусственное восстановление проводится там, где не обеспечивается полноценное естественное восстановление.</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При проведении работ по искусственному лесовосстановлению проводятся следующие мероприятия:</a:t>
            </a:r>
          </a:p>
        </p:txBody>
      </p:sp>
      <p:sp>
        <p:nvSpPr>
          <p:cNvPr id="19" name="Freeform: Shape 17">
            <a:extLst>
              <a:ext uri="{FF2B5EF4-FFF2-40B4-BE49-F238E27FC236}">
                <a16:creationId xmlns:a16="http://schemas.microsoft.com/office/drawing/2014/main" id="{6062524B-8E1F-7548-8089-76275D5215C0}"/>
              </a:ext>
            </a:extLst>
          </p:cNvPr>
          <p:cNvSpPr/>
          <p:nvPr/>
        </p:nvSpPr>
        <p:spPr>
          <a:xfrm>
            <a:off x="9399270" y="3327085"/>
            <a:ext cx="2085551" cy="1233860"/>
          </a:xfrm>
          <a:custGeom>
            <a:avLst/>
            <a:gdLst>
              <a:gd name="connsiteX0" fmla="*/ 1104785 w 2773997"/>
              <a:gd name="connsiteY0" fmla="*/ 193159 h 1817081"/>
              <a:gd name="connsiteX1" fmla="*/ 1070280 w 2773997"/>
              <a:gd name="connsiteY1" fmla="*/ 195316 h 1817081"/>
              <a:gd name="connsiteX2" fmla="*/ 1059497 w 2773997"/>
              <a:gd name="connsiteY2" fmla="*/ 199629 h 1817081"/>
              <a:gd name="connsiteX3" fmla="*/ 1033617 w 2773997"/>
              <a:gd name="connsiteY3" fmla="*/ 206099 h 1817081"/>
              <a:gd name="connsiteX4" fmla="*/ 1027148 w 2773997"/>
              <a:gd name="connsiteY4" fmla="*/ 208255 h 1817081"/>
              <a:gd name="connsiteX5" fmla="*/ 1018521 w 2773997"/>
              <a:gd name="connsiteY5" fmla="*/ 210412 h 1817081"/>
              <a:gd name="connsiteX6" fmla="*/ 1005581 w 2773997"/>
              <a:gd name="connsiteY6" fmla="*/ 214725 h 1817081"/>
              <a:gd name="connsiteX7" fmla="*/ 986172 w 2773997"/>
              <a:gd name="connsiteY7" fmla="*/ 234135 h 1817081"/>
              <a:gd name="connsiteX8" fmla="*/ 979702 w 2773997"/>
              <a:gd name="connsiteY8" fmla="*/ 244918 h 1817081"/>
              <a:gd name="connsiteX9" fmla="*/ 977546 w 2773997"/>
              <a:gd name="connsiteY9" fmla="*/ 251388 h 1817081"/>
              <a:gd name="connsiteX10" fmla="*/ 971076 w 2773997"/>
              <a:gd name="connsiteY10" fmla="*/ 260014 h 1817081"/>
              <a:gd name="connsiteX11" fmla="*/ 962449 w 2773997"/>
              <a:gd name="connsiteY11" fmla="*/ 272954 h 1817081"/>
              <a:gd name="connsiteX12" fmla="*/ 951666 w 2773997"/>
              <a:gd name="connsiteY12" fmla="*/ 288050 h 1817081"/>
              <a:gd name="connsiteX13" fmla="*/ 947353 w 2773997"/>
              <a:gd name="connsiteY13" fmla="*/ 296676 h 1817081"/>
              <a:gd name="connsiteX14" fmla="*/ 938727 w 2773997"/>
              <a:gd name="connsiteY14" fmla="*/ 305303 h 1817081"/>
              <a:gd name="connsiteX15" fmla="*/ 927944 w 2773997"/>
              <a:gd name="connsiteY15" fmla="*/ 318242 h 1817081"/>
              <a:gd name="connsiteX16" fmla="*/ 915004 w 2773997"/>
              <a:gd name="connsiteY16" fmla="*/ 329025 h 1817081"/>
              <a:gd name="connsiteX17" fmla="*/ 910691 w 2773997"/>
              <a:gd name="connsiteY17" fmla="*/ 335495 h 1817081"/>
              <a:gd name="connsiteX18" fmla="*/ 882655 w 2773997"/>
              <a:gd name="connsiteY18" fmla="*/ 361374 h 1817081"/>
              <a:gd name="connsiteX19" fmla="*/ 865402 w 2773997"/>
              <a:gd name="connsiteY19" fmla="*/ 367844 h 1817081"/>
              <a:gd name="connsiteX20" fmla="*/ 854619 w 2773997"/>
              <a:gd name="connsiteY20" fmla="*/ 374314 h 1817081"/>
              <a:gd name="connsiteX21" fmla="*/ 848149 w 2773997"/>
              <a:gd name="connsiteY21" fmla="*/ 380784 h 1817081"/>
              <a:gd name="connsiteX22" fmla="*/ 839523 w 2773997"/>
              <a:gd name="connsiteY22" fmla="*/ 382940 h 1817081"/>
              <a:gd name="connsiteX23" fmla="*/ 802861 w 2773997"/>
              <a:gd name="connsiteY23" fmla="*/ 410976 h 1817081"/>
              <a:gd name="connsiteX24" fmla="*/ 794234 w 2773997"/>
              <a:gd name="connsiteY24" fmla="*/ 413133 h 1817081"/>
              <a:gd name="connsiteX25" fmla="*/ 774825 w 2773997"/>
              <a:gd name="connsiteY25" fmla="*/ 421759 h 1817081"/>
              <a:gd name="connsiteX26" fmla="*/ 761885 w 2773997"/>
              <a:gd name="connsiteY26" fmla="*/ 430386 h 1817081"/>
              <a:gd name="connsiteX27" fmla="*/ 720910 w 2773997"/>
              <a:gd name="connsiteY27" fmla="*/ 445482 h 1817081"/>
              <a:gd name="connsiteX28" fmla="*/ 682091 w 2773997"/>
              <a:gd name="connsiteY28" fmla="*/ 458422 h 1817081"/>
              <a:gd name="connsiteX29" fmla="*/ 662681 w 2773997"/>
              <a:gd name="connsiteY29" fmla="*/ 471361 h 1817081"/>
              <a:gd name="connsiteX30" fmla="*/ 643272 w 2773997"/>
              <a:gd name="connsiteY30" fmla="*/ 484301 h 1817081"/>
              <a:gd name="connsiteX31" fmla="*/ 621706 w 2773997"/>
              <a:gd name="connsiteY31" fmla="*/ 495084 h 1817081"/>
              <a:gd name="connsiteX32" fmla="*/ 613080 w 2773997"/>
              <a:gd name="connsiteY32" fmla="*/ 503710 h 1817081"/>
              <a:gd name="connsiteX33" fmla="*/ 600140 w 2773997"/>
              <a:gd name="connsiteY33" fmla="*/ 512337 h 1817081"/>
              <a:gd name="connsiteX34" fmla="*/ 593670 w 2773997"/>
              <a:gd name="connsiteY34" fmla="*/ 518806 h 1817081"/>
              <a:gd name="connsiteX35" fmla="*/ 574261 w 2773997"/>
              <a:gd name="connsiteY35" fmla="*/ 542529 h 1817081"/>
              <a:gd name="connsiteX36" fmla="*/ 563478 w 2773997"/>
              <a:gd name="connsiteY36" fmla="*/ 555469 h 1817081"/>
              <a:gd name="connsiteX37" fmla="*/ 554851 w 2773997"/>
              <a:gd name="connsiteY37" fmla="*/ 572722 h 1817081"/>
              <a:gd name="connsiteX38" fmla="*/ 533285 w 2773997"/>
              <a:gd name="connsiteY38" fmla="*/ 607227 h 1817081"/>
              <a:gd name="connsiteX39" fmla="*/ 516032 w 2773997"/>
              <a:gd name="connsiteY39" fmla="*/ 650359 h 1817081"/>
              <a:gd name="connsiteX40" fmla="*/ 509563 w 2773997"/>
              <a:gd name="connsiteY40" fmla="*/ 682708 h 1817081"/>
              <a:gd name="connsiteX41" fmla="*/ 503093 w 2773997"/>
              <a:gd name="connsiteY41" fmla="*/ 721527 h 1817081"/>
              <a:gd name="connsiteX42" fmla="*/ 498780 w 2773997"/>
              <a:gd name="connsiteY42" fmla="*/ 749563 h 1817081"/>
              <a:gd name="connsiteX43" fmla="*/ 494466 w 2773997"/>
              <a:gd name="connsiteY43" fmla="*/ 768972 h 1817081"/>
              <a:gd name="connsiteX44" fmla="*/ 490153 w 2773997"/>
              <a:gd name="connsiteY44" fmla="*/ 797008 h 1817081"/>
              <a:gd name="connsiteX45" fmla="*/ 483683 w 2773997"/>
              <a:gd name="connsiteY45" fmla="*/ 866020 h 1817081"/>
              <a:gd name="connsiteX46" fmla="*/ 475057 w 2773997"/>
              <a:gd name="connsiteY46" fmla="*/ 878959 h 1817081"/>
              <a:gd name="connsiteX47" fmla="*/ 449178 w 2773997"/>
              <a:gd name="connsiteY47" fmla="*/ 924248 h 1817081"/>
              <a:gd name="connsiteX48" fmla="*/ 434081 w 2773997"/>
              <a:gd name="connsiteY48" fmla="*/ 939344 h 1817081"/>
              <a:gd name="connsiteX49" fmla="*/ 416829 w 2773997"/>
              <a:gd name="connsiteY49" fmla="*/ 947971 h 1817081"/>
              <a:gd name="connsiteX50" fmla="*/ 401732 w 2773997"/>
              <a:gd name="connsiteY50" fmla="*/ 956597 h 1817081"/>
              <a:gd name="connsiteX51" fmla="*/ 371540 w 2773997"/>
              <a:gd name="connsiteY51" fmla="*/ 973850 h 1817081"/>
              <a:gd name="connsiteX52" fmla="*/ 360757 w 2773997"/>
              <a:gd name="connsiteY52" fmla="*/ 980320 h 1817081"/>
              <a:gd name="connsiteX53" fmla="*/ 345661 w 2773997"/>
              <a:gd name="connsiteY53" fmla="*/ 982476 h 1817081"/>
              <a:gd name="connsiteX54" fmla="*/ 330565 w 2773997"/>
              <a:gd name="connsiteY54" fmla="*/ 986789 h 1817081"/>
              <a:gd name="connsiteX55" fmla="*/ 324095 w 2773997"/>
              <a:gd name="connsiteY55" fmla="*/ 988946 h 1817081"/>
              <a:gd name="connsiteX56" fmla="*/ 317625 w 2773997"/>
              <a:gd name="connsiteY56" fmla="*/ 997572 h 1817081"/>
              <a:gd name="connsiteX57" fmla="*/ 298215 w 2773997"/>
              <a:gd name="connsiteY57" fmla="*/ 1012669 h 1817081"/>
              <a:gd name="connsiteX58" fmla="*/ 280963 w 2773997"/>
              <a:gd name="connsiteY58" fmla="*/ 1036391 h 1817081"/>
              <a:gd name="connsiteX59" fmla="*/ 272336 w 2773997"/>
              <a:gd name="connsiteY59" fmla="*/ 1066584 h 1817081"/>
              <a:gd name="connsiteX60" fmla="*/ 268023 w 2773997"/>
              <a:gd name="connsiteY60" fmla="*/ 1083837 h 1817081"/>
              <a:gd name="connsiteX61" fmla="*/ 265866 w 2773997"/>
              <a:gd name="connsiteY61" fmla="*/ 1105403 h 1817081"/>
              <a:gd name="connsiteX62" fmla="*/ 259397 w 2773997"/>
              <a:gd name="connsiteY62" fmla="*/ 1139908 h 1817081"/>
              <a:gd name="connsiteX63" fmla="*/ 255083 w 2773997"/>
              <a:gd name="connsiteY63" fmla="*/ 1189510 h 1817081"/>
              <a:gd name="connsiteX64" fmla="*/ 250770 w 2773997"/>
              <a:gd name="connsiteY64" fmla="*/ 1206763 h 1817081"/>
              <a:gd name="connsiteX65" fmla="*/ 244300 w 2773997"/>
              <a:gd name="connsiteY65" fmla="*/ 1230486 h 1817081"/>
              <a:gd name="connsiteX66" fmla="*/ 239987 w 2773997"/>
              <a:gd name="connsiteY66" fmla="*/ 1254208 h 1817081"/>
              <a:gd name="connsiteX67" fmla="*/ 242144 w 2773997"/>
              <a:gd name="connsiteY67" fmla="*/ 1351255 h 1817081"/>
              <a:gd name="connsiteX68" fmla="*/ 250770 w 2773997"/>
              <a:gd name="connsiteY68" fmla="*/ 1366352 h 1817081"/>
              <a:gd name="connsiteX69" fmla="*/ 255083 w 2773997"/>
              <a:gd name="connsiteY69" fmla="*/ 1374978 h 1817081"/>
              <a:gd name="connsiteX70" fmla="*/ 259397 w 2773997"/>
              <a:gd name="connsiteY70" fmla="*/ 1387918 h 1817081"/>
              <a:gd name="connsiteX71" fmla="*/ 268023 w 2773997"/>
              <a:gd name="connsiteY71" fmla="*/ 1405171 h 1817081"/>
              <a:gd name="connsiteX72" fmla="*/ 270180 w 2773997"/>
              <a:gd name="connsiteY72" fmla="*/ 1413797 h 1817081"/>
              <a:gd name="connsiteX73" fmla="*/ 278806 w 2773997"/>
              <a:gd name="connsiteY73" fmla="*/ 1424580 h 1817081"/>
              <a:gd name="connsiteX74" fmla="*/ 285276 w 2773997"/>
              <a:gd name="connsiteY74" fmla="*/ 1437520 h 1817081"/>
              <a:gd name="connsiteX75" fmla="*/ 293902 w 2773997"/>
              <a:gd name="connsiteY75" fmla="*/ 1443989 h 1817081"/>
              <a:gd name="connsiteX76" fmla="*/ 298215 w 2773997"/>
              <a:gd name="connsiteY76" fmla="*/ 1448303 h 1817081"/>
              <a:gd name="connsiteX77" fmla="*/ 339191 w 2773997"/>
              <a:gd name="connsiteY77" fmla="*/ 1487122 h 1817081"/>
              <a:gd name="connsiteX78" fmla="*/ 358600 w 2773997"/>
              <a:gd name="connsiteY78" fmla="*/ 1495748 h 1817081"/>
              <a:gd name="connsiteX79" fmla="*/ 382323 w 2773997"/>
              <a:gd name="connsiteY79" fmla="*/ 1504374 h 1817081"/>
              <a:gd name="connsiteX80" fmla="*/ 390949 w 2773997"/>
              <a:gd name="connsiteY80" fmla="*/ 1508688 h 1817081"/>
              <a:gd name="connsiteX81" fmla="*/ 403889 w 2773997"/>
              <a:gd name="connsiteY81" fmla="*/ 1510844 h 1817081"/>
              <a:gd name="connsiteX82" fmla="*/ 414672 w 2773997"/>
              <a:gd name="connsiteY82" fmla="*/ 1513001 h 1817081"/>
              <a:gd name="connsiteX83" fmla="*/ 427612 w 2773997"/>
              <a:gd name="connsiteY83" fmla="*/ 1517314 h 1817081"/>
              <a:gd name="connsiteX84" fmla="*/ 451334 w 2773997"/>
              <a:gd name="connsiteY84" fmla="*/ 1521627 h 1817081"/>
              <a:gd name="connsiteX85" fmla="*/ 468587 w 2773997"/>
              <a:gd name="connsiteY85" fmla="*/ 1532410 h 1817081"/>
              <a:gd name="connsiteX86" fmla="*/ 477214 w 2773997"/>
              <a:gd name="connsiteY86" fmla="*/ 1538880 h 1817081"/>
              <a:gd name="connsiteX87" fmla="*/ 494466 w 2773997"/>
              <a:gd name="connsiteY87" fmla="*/ 1549663 h 1817081"/>
              <a:gd name="connsiteX88" fmla="*/ 498780 w 2773997"/>
              <a:gd name="connsiteY88" fmla="*/ 1562603 h 1817081"/>
              <a:gd name="connsiteX89" fmla="*/ 505249 w 2773997"/>
              <a:gd name="connsiteY89" fmla="*/ 1577699 h 1817081"/>
              <a:gd name="connsiteX90" fmla="*/ 507406 w 2773997"/>
              <a:gd name="connsiteY90" fmla="*/ 1590638 h 1817081"/>
              <a:gd name="connsiteX91" fmla="*/ 513876 w 2773997"/>
              <a:gd name="connsiteY91" fmla="*/ 1612205 h 1817081"/>
              <a:gd name="connsiteX92" fmla="*/ 516032 w 2773997"/>
              <a:gd name="connsiteY92" fmla="*/ 1627301 h 1817081"/>
              <a:gd name="connsiteX93" fmla="*/ 520346 w 2773997"/>
              <a:gd name="connsiteY93" fmla="*/ 1655337 h 1817081"/>
              <a:gd name="connsiteX94" fmla="*/ 524659 w 2773997"/>
              <a:gd name="connsiteY94" fmla="*/ 1661806 h 1817081"/>
              <a:gd name="connsiteX95" fmla="*/ 535442 w 2773997"/>
              <a:gd name="connsiteY95" fmla="*/ 1679059 h 1817081"/>
              <a:gd name="connsiteX96" fmla="*/ 544068 w 2773997"/>
              <a:gd name="connsiteY96" fmla="*/ 1698469 h 1817081"/>
              <a:gd name="connsiteX97" fmla="*/ 550538 w 2773997"/>
              <a:gd name="connsiteY97" fmla="*/ 1704938 h 1817081"/>
              <a:gd name="connsiteX98" fmla="*/ 567791 w 2773997"/>
              <a:gd name="connsiteY98" fmla="*/ 1722191 h 1817081"/>
              <a:gd name="connsiteX99" fmla="*/ 595827 w 2773997"/>
              <a:gd name="connsiteY99" fmla="*/ 1728661 h 1817081"/>
              <a:gd name="connsiteX100" fmla="*/ 615236 w 2773997"/>
              <a:gd name="connsiteY100" fmla="*/ 1732974 h 1817081"/>
              <a:gd name="connsiteX101" fmla="*/ 647585 w 2773997"/>
              <a:gd name="connsiteY101" fmla="*/ 1737288 h 1817081"/>
              <a:gd name="connsiteX102" fmla="*/ 675621 w 2773997"/>
              <a:gd name="connsiteY102" fmla="*/ 1735131 h 1817081"/>
              <a:gd name="connsiteX103" fmla="*/ 690717 w 2773997"/>
              <a:gd name="connsiteY103" fmla="*/ 1730818 h 1817081"/>
              <a:gd name="connsiteX104" fmla="*/ 705814 w 2773997"/>
              <a:gd name="connsiteY104" fmla="*/ 1728661 h 1817081"/>
              <a:gd name="connsiteX105" fmla="*/ 738163 w 2773997"/>
              <a:gd name="connsiteY105" fmla="*/ 1730818 h 1817081"/>
              <a:gd name="connsiteX106" fmla="*/ 774825 w 2773997"/>
              <a:gd name="connsiteY106" fmla="*/ 1739444 h 1817081"/>
              <a:gd name="connsiteX107" fmla="*/ 841680 w 2773997"/>
              <a:gd name="connsiteY107" fmla="*/ 1735131 h 1817081"/>
              <a:gd name="connsiteX108" fmla="*/ 876185 w 2773997"/>
              <a:gd name="connsiteY108" fmla="*/ 1735131 h 1817081"/>
              <a:gd name="connsiteX109" fmla="*/ 915004 w 2773997"/>
              <a:gd name="connsiteY109" fmla="*/ 1752384 h 1817081"/>
              <a:gd name="connsiteX110" fmla="*/ 947353 w 2773997"/>
              <a:gd name="connsiteY110" fmla="*/ 1767480 h 1817081"/>
              <a:gd name="connsiteX111" fmla="*/ 1012051 w 2773997"/>
              <a:gd name="connsiteY111" fmla="*/ 1765323 h 1817081"/>
              <a:gd name="connsiteX112" fmla="*/ 1046557 w 2773997"/>
              <a:gd name="connsiteY112" fmla="*/ 1758854 h 1817081"/>
              <a:gd name="connsiteX113" fmla="*/ 1063810 w 2773997"/>
              <a:gd name="connsiteY113" fmla="*/ 1754540 h 1817081"/>
              <a:gd name="connsiteX114" fmla="*/ 1085376 w 2773997"/>
              <a:gd name="connsiteY114" fmla="*/ 1752384 h 1817081"/>
              <a:gd name="connsiteX115" fmla="*/ 1100472 w 2773997"/>
              <a:gd name="connsiteY115" fmla="*/ 1754540 h 1817081"/>
              <a:gd name="connsiteX116" fmla="*/ 1191049 w 2773997"/>
              <a:gd name="connsiteY116" fmla="*/ 1748071 h 1817081"/>
              <a:gd name="connsiteX117" fmla="*/ 1229868 w 2773997"/>
              <a:gd name="connsiteY117" fmla="*/ 1754540 h 1817081"/>
              <a:gd name="connsiteX118" fmla="*/ 1270844 w 2773997"/>
              <a:gd name="connsiteY118" fmla="*/ 1763167 h 1817081"/>
              <a:gd name="connsiteX119" fmla="*/ 1316132 w 2773997"/>
              <a:gd name="connsiteY119" fmla="*/ 1765323 h 1817081"/>
              <a:gd name="connsiteX120" fmla="*/ 1354951 w 2773997"/>
              <a:gd name="connsiteY120" fmla="*/ 1767480 h 1817081"/>
              <a:gd name="connsiteX121" fmla="*/ 1387300 w 2773997"/>
              <a:gd name="connsiteY121" fmla="*/ 1769637 h 1817081"/>
              <a:gd name="connsiteX122" fmla="*/ 1415336 w 2773997"/>
              <a:gd name="connsiteY122" fmla="*/ 1767480 h 1817081"/>
              <a:gd name="connsiteX123" fmla="*/ 1458468 w 2773997"/>
              <a:gd name="connsiteY123" fmla="*/ 1745914 h 1817081"/>
              <a:gd name="connsiteX124" fmla="*/ 1497287 w 2773997"/>
              <a:gd name="connsiteY124" fmla="*/ 1711408 h 1817081"/>
              <a:gd name="connsiteX125" fmla="*/ 1514540 w 2773997"/>
              <a:gd name="connsiteY125" fmla="*/ 1694155 h 1817081"/>
              <a:gd name="connsiteX126" fmla="*/ 1553359 w 2773997"/>
              <a:gd name="connsiteY126" fmla="*/ 1672589 h 1817081"/>
              <a:gd name="connsiteX127" fmla="*/ 1570612 w 2773997"/>
              <a:gd name="connsiteY127" fmla="*/ 1670433 h 1817081"/>
              <a:gd name="connsiteX128" fmla="*/ 1624527 w 2773997"/>
              <a:gd name="connsiteY128" fmla="*/ 1674746 h 1817081"/>
              <a:gd name="connsiteX129" fmla="*/ 1639623 w 2773997"/>
              <a:gd name="connsiteY129" fmla="*/ 1676903 h 1817081"/>
              <a:gd name="connsiteX130" fmla="*/ 1680598 w 2773997"/>
              <a:gd name="connsiteY130" fmla="*/ 1696312 h 1817081"/>
              <a:gd name="connsiteX131" fmla="*/ 1693538 w 2773997"/>
              <a:gd name="connsiteY131" fmla="*/ 1702782 h 1817081"/>
              <a:gd name="connsiteX132" fmla="*/ 1715104 w 2773997"/>
              <a:gd name="connsiteY132" fmla="*/ 1717878 h 1817081"/>
              <a:gd name="connsiteX133" fmla="*/ 1769019 w 2773997"/>
              <a:gd name="connsiteY133" fmla="*/ 1739444 h 1817081"/>
              <a:gd name="connsiteX134" fmla="*/ 1805681 w 2773997"/>
              <a:gd name="connsiteY134" fmla="*/ 1754540 h 1817081"/>
              <a:gd name="connsiteX135" fmla="*/ 1825091 w 2773997"/>
              <a:gd name="connsiteY135" fmla="*/ 1756697 h 1817081"/>
              <a:gd name="connsiteX136" fmla="*/ 1846657 w 2773997"/>
              <a:gd name="connsiteY136" fmla="*/ 1761010 h 1817081"/>
              <a:gd name="connsiteX137" fmla="*/ 1924295 w 2773997"/>
              <a:gd name="connsiteY137" fmla="*/ 1754540 h 1817081"/>
              <a:gd name="connsiteX138" fmla="*/ 1976053 w 2773997"/>
              <a:gd name="connsiteY138" fmla="*/ 1748071 h 1817081"/>
              <a:gd name="connsiteX139" fmla="*/ 2070944 w 2773997"/>
              <a:gd name="connsiteY139" fmla="*/ 1754540 h 1817081"/>
              <a:gd name="connsiteX140" fmla="*/ 2105449 w 2773997"/>
              <a:gd name="connsiteY140" fmla="*/ 1758854 h 1817081"/>
              <a:gd name="connsiteX141" fmla="*/ 2142112 w 2773997"/>
              <a:gd name="connsiteY141" fmla="*/ 1748071 h 1817081"/>
              <a:gd name="connsiteX142" fmla="*/ 2176617 w 2773997"/>
              <a:gd name="connsiteY142" fmla="*/ 1732974 h 1817081"/>
              <a:gd name="connsiteX143" fmla="*/ 2243472 w 2773997"/>
              <a:gd name="connsiteY143" fmla="*/ 1679059 h 1817081"/>
              <a:gd name="connsiteX144" fmla="*/ 2267195 w 2773997"/>
              <a:gd name="connsiteY144" fmla="*/ 1661806 h 1817081"/>
              <a:gd name="connsiteX145" fmla="*/ 2282291 w 2773997"/>
              <a:gd name="connsiteY145" fmla="*/ 1648867 h 1817081"/>
              <a:gd name="connsiteX146" fmla="*/ 2306466 w 2773997"/>
              <a:gd name="connsiteY146" fmla="*/ 1634014 h 1817081"/>
              <a:gd name="connsiteX147" fmla="*/ 2306377 w 2773997"/>
              <a:gd name="connsiteY147" fmla="*/ 1634217 h 1817081"/>
              <a:gd name="connsiteX148" fmla="*/ 2304061 w 2773997"/>
              <a:gd name="connsiteY148" fmla="*/ 1636527 h 1817081"/>
              <a:gd name="connsiteX149" fmla="*/ 2305373 w 2773997"/>
              <a:gd name="connsiteY149" fmla="*/ 1636490 h 1817081"/>
              <a:gd name="connsiteX150" fmla="*/ 2306377 w 2773997"/>
              <a:gd name="connsiteY150" fmla="*/ 1634217 h 1817081"/>
              <a:gd name="connsiteX151" fmla="*/ 2311151 w 2773997"/>
              <a:gd name="connsiteY151" fmla="*/ 1629455 h 1817081"/>
              <a:gd name="connsiteX152" fmla="*/ 2327580 w 2773997"/>
              <a:gd name="connsiteY152" fmla="*/ 1614361 h 1817081"/>
              <a:gd name="connsiteX153" fmla="*/ 2370712 w 2773997"/>
              <a:gd name="connsiteY153" fmla="*/ 1577699 h 1817081"/>
              <a:gd name="connsiteX154" fmla="*/ 2403061 w 2773997"/>
              <a:gd name="connsiteY154" fmla="*/ 1532410 h 1817081"/>
              <a:gd name="connsiteX155" fmla="*/ 2405217 w 2773997"/>
              <a:gd name="connsiteY155" fmla="*/ 1513001 h 1817081"/>
              <a:gd name="connsiteX156" fmla="*/ 2364242 w 2773997"/>
              <a:gd name="connsiteY156" fmla="*/ 1415954 h 1817081"/>
              <a:gd name="connsiteX157" fmla="*/ 2327580 w 2773997"/>
              <a:gd name="connsiteY157" fmla="*/ 1364195 h 1817081"/>
              <a:gd name="connsiteX158" fmla="*/ 2290917 w 2773997"/>
              <a:gd name="connsiteY158" fmla="*/ 1323220 h 1817081"/>
              <a:gd name="connsiteX159" fmla="*/ 2275821 w 2773997"/>
              <a:gd name="connsiteY159" fmla="*/ 1305967 h 1817081"/>
              <a:gd name="connsiteX160" fmla="*/ 2262881 w 2773997"/>
              <a:gd name="connsiteY160" fmla="*/ 1288714 h 1817081"/>
              <a:gd name="connsiteX161" fmla="*/ 2243472 w 2773997"/>
              <a:gd name="connsiteY161" fmla="*/ 1269305 h 1817081"/>
              <a:gd name="connsiteX162" fmla="*/ 2208966 w 2773997"/>
              <a:gd name="connsiteY162" fmla="*/ 1230486 h 1817081"/>
              <a:gd name="connsiteX163" fmla="*/ 2167991 w 2773997"/>
              <a:gd name="connsiteY163" fmla="*/ 1191667 h 1817081"/>
              <a:gd name="connsiteX164" fmla="*/ 2129172 w 2773997"/>
              <a:gd name="connsiteY164" fmla="*/ 1150691 h 1817081"/>
              <a:gd name="connsiteX165" fmla="*/ 2092510 w 2773997"/>
              <a:gd name="connsiteY165" fmla="*/ 1116186 h 1817081"/>
              <a:gd name="connsiteX166" fmla="*/ 2049378 w 2773997"/>
              <a:gd name="connsiteY166" fmla="*/ 1079523 h 1817081"/>
              <a:gd name="connsiteX167" fmla="*/ 2014872 w 2773997"/>
              <a:gd name="connsiteY167" fmla="*/ 1066584 h 1817081"/>
              <a:gd name="connsiteX168" fmla="*/ 1984680 w 2773997"/>
              <a:gd name="connsiteY168" fmla="*/ 1057957 h 1817081"/>
              <a:gd name="connsiteX169" fmla="*/ 1950174 w 2773997"/>
              <a:gd name="connsiteY169" fmla="*/ 1038548 h 1817081"/>
              <a:gd name="connsiteX170" fmla="*/ 1941548 w 2773997"/>
              <a:gd name="connsiteY170" fmla="*/ 1029922 h 1817081"/>
              <a:gd name="connsiteX171" fmla="*/ 1911355 w 2773997"/>
              <a:gd name="connsiteY171" fmla="*/ 1004042 h 1817081"/>
              <a:gd name="connsiteX172" fmla="*/ 1889789 w 2773997"/>
              <a:gd name="connsiteY172" fmla="*/ 986789 h 1817081"/>
              <a:gd name="connsiteX173" fmla="*/ 1838031 w 2773997"/>
              <a:gd name="connsiteY173" fmla="*/ 932874 h 1817081"/>
              <a:gd name="connsiteX174" fmla="*/ 1822934 w 2773997"/>
              <a:gd name="connsiteY174" fmla="*/ 917778 h 1817081"/>
              <a:gd name="connsiteX175" fmla="*/ 1794898 w 2773997"/>
              <a:gd name="connsiteY175" fmla="*/ 896212 h 1817081"/>
              <a:gd name="connsiteX176" fmla="*/ 1781959 w 2773997"/>
              <a:gd name="connsiteY176" fmla="*/ 889742 h 1817081"/>
              <a:gd name="connsiteX177" fmla="*/ 1769019 w 2773997"/>
              <a:gd name="connsiteY177" fmla="*/ 881116 h 1817081"/>
              <a:gd name="connsiteX178" fmla="*/ 1710791 w 2773997"/>
              <a:gd name="connsiteY178" fmla="*/ 872489 h 1817081"/>
              <a:gd name="connsiteX179" fmla="*/ 1641780 w 2773997"/>
              <a:gd name="connsiteY179" fmla="*/ 883272 h 1817081"/>
              <a:gd name="connsiteX180" fmla="*/ 1620214 w 2773997"/>
              <a:gd name="connsiteY180" fmla="*/ 894055 h 1817081"/>
              <a:gd name="connsiteX181" fmla="*/ 1598648 w 2773997"/>
              <a:gd name="connsiteY181" fmla="*/ 896212 h 1817081"/>
              <a:gd name="connsiteX182" fmla="*/ 1581395 w 2773997"/>
              <a:gd name="connsiteY182" fmla="*/ 898369 h 1817081"/>
              <a:gd name="connsiteX183" fmla="*/ 1561985 w 2773997"/>
              <a:gd name="connsiteY183" fmla="*/ 894055 h 1817081"/>
              <a:gd name="connsiteX184" fmla="*/ 1516697 w 2773997"/>
              <a:gd name="connsiteY184" fmla="*/ 889742 h 1817081"/>
              <a:gd name="connsiteX185" fmla="*/ 1482191 w 2773997"/>
              <a:gd name="connsiteY185" fmla="*/ 876803 h 1817081"/>
              <a:gd name="connsiteX186" fmla="*/ 1449842 w 2773997"/>
              <a:gd name="connsiteY186" fmla="*/ 857393 h 1817081"/>
              <a:gd name="connsiteX187" fmla="*/ 1443372 w 2773997"/>
              <a:gd name="connsiteY187" fmla="*/ 853080 h 1817081"/>
              <a:gd name="connsiteX188" fmla="*/ 1432589 w 2773997"/>
              <a:gd name="connsiteY188" fmla="*/ 840140 h 1817081"/>
              <a:gd name="connsiteX189" fmla="*/ 1426119 w 2773997"/>
              <a:gd name="connsiteY189" fmla="*/ 831514 h 1817081"/>
              <a:gd name="connsiteX190" fmla="*/ 1400240 w 2773997"/>
              <a:gd name="connsiteY190" fmla="*/ 794852 h 1817081"/>
              <a:gd name="connsiteX191" fmla="*/ 1391614 w 2773997"/>
              <a:gd name="connsiteY191" fmla="*/ 768972 h 1817081"/>
              <a:gd name="connsiteX192" fmla="*/ 1387300 w 2773997"/>
              <a:gd name="connsiteY192" fmla="*/ 751720 h 1817081"/>
              <a:gd name="connsiteX193" fmla="*/ 1380831 w 2773997"/>
              <a:gd name="connsiteY193" fmla="*/ 734467 h 1817081"/>
              <a:gd name="connsiteX194" fmla="*/ 1376517 w 2773997"/>
              <a:gd name="connsiteY194" fmla="*/ 717214 h 1817081"/>
              <a:gd name="connsiteX195" fmla="*/ 1372204 w 2773997"/>
              <a:gd name="connsiteY195" fmla="*/ 702118 h 1817081"/>
              <a:gd name="connsiteX196" fmla="*/ 1370048 w 2773997"/>
              <a:gd name="connsiteY196" fmla="*/ 687022 h 1817081"/>
              <a:gd name="connsiteX197" fmla="*/ 1363578 w 2773997"/>
              <a:gd name="connsiteY197" fmla="*/ 676238 h 1817081"/>
              <a:gd name="connsiteX198" fmla="*/ 1350638 w 2773997"/>
              <a:gd name="connsiteY198" fmla="*/ 652516 h 1817081"/>
              <a:gd name="connsiteX199" fmla="*/ 1326915 w 2773997"/>
              <a:gd name="connsiteY199" fmla="*/ 622323 h 1817081"/>
              <a:gd name="connsiteX200" fmla="*/ 1311819 w 2773997"/>
              <a:gd name="connsiteY200" fmla="*/ 596444 h 1817081"/>
              <a:gd name="connsiteX201" fmla="*/ 1303193 w 2773997"/>
              <a:gd name="connsiteY201" fmla="*/ 585661 h 1817081"/>
              <a:gd name="connsiteX202" fmla="*/ 1294566 w 2773997"/>
              <a:gd name="connsiteY202" fmla="*/ 570565 h 1817081"/>
              <a:gd name="connsiteX203" fmla="*/ 1268687 w 2773997"/>
              <a:gd name="connsiteY203" fmla="*/ 529589 h 1817081"/>
              <a:gd name="connsiteX204" fmla="*/ 1260061 w 2773997"/>
              <a:gd name="connsiteY204" fmla="*/ 508023 h 1817081"/>
              <a:gd name="connsiteX205" fmla="*/ 1249278 w 2773997"/>
              <a:gd name="connsiteY205" fmla="*/ 473518 h 1817081"/>
              <a:gd name="connsiteX206" fmla="*/ 1247121 w 2773997"/>
              <a:gd name="connsiteY206" fmla="*/ 387254 h 1817081"/>
              <a:gd name="connsiteX207" fmla="*/ 1240651 w 2773997"/>
              <a:gd name="connsiteY207" fmla="*/ 367844 h 1817081"/>
              <a:gd name="connsiteX208" fmla="*/ 1236338 w 2773997"/>
              <a:gd name="connsiteY208" fmla="*/ 341965 h 1817081"/>
              <a:gd name="connsiteX209" fmla="*/ 1234181 w 2773997"/>
              <a:gd name="connsiteY209" fmla="*/ 331182 h 1817081"/>
              <a:gd name="connsiteX210" fmla="*/ 1232025 w 2773997"/>
              <a:gd name="connsiteY210" fmla="*/ 313929 h 1817081"/>
              <a:gd name="connsiteX211" fmla="*/ 1225555 w 2773997"/>
              <a:gd name="connsiteY211" fmla="*/ 253544 h 1817081"/>
              <a:gd name="connsiteX212" fmla="*/ 1214772 w 2773997"/>
              <a:gd name="connsiteY212" fmla="*/ 236291 h 1817081"/>
              <a:gd name="connsiteX213" fmla="*/ 1175953 w 2773997"/>
              <a:gd name="connsiteY213" fmla="*/ 208255 h 1817081"/>
              <a:gd name="connsiteX214" fmla="*/ 1169483 w 2773997"/>
              <a:gd name="connsiteY214" fmla="*/ 201786 h 1817081"/>
              <a:gd name="connsiteX215" fmla="*/ 1152231 w 2773997"/>
              <a:gd name="connsiteY215" fmla="*/ 199629 h 1817081"/>
              <a:gd name="connsiteX216" fmla="*/ 1104785 w 2773997"/>
              <a:gd name="connsiteY216" fmla="*/ 193159 h 1817081"/>
              <a:gd name="connsiteX217" fmla="*/ 0 w 2773997"/>
              <a:gd name="connsiteY217" fmla="*/ 0 h 1817081"/>
              <a:gd name="connsiteX218" fmla="*/ 2773997 w 2773997"/>
              <a:gd name="connsiteY218" fmla="*/ 0 h 1817081"/>
              <a:gd name="connsiteX219" fmla="*/ 2773997 w 2773997"/>
              <a:gd name="connsiteY219" fmla="*/ 1817081 h 1817081"/>
              <a:gd name="connsiteX220" fmla="*/ 0 w 2773997"/>
              <a:gd name="connsiteY220" fmla="*/ 1817081 h 181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2773997" h="1817081">
                <a:moveTo>
                  <a:pt x="1104785" y="193159"/>
                </a:moveTo>
                <a:cubicBezTo>
                  <a:pt x="1093283" y="193878"/>
                  <a:pt x="1081688" y="193686"/>
                  <a:pt x="1070280" y="195316"/>
                </a:cubicBezTo>
                <a:cubicBezTo>
                  <a:pt x="1066448" y="195863"/>
                  <a:pt x="1063211" y="198537"/>
                  <a:pt x="1059497" y="199629"/>
                </a:cubicBezTo>
                <a:cubicBezTo>
                  <a:pt x="1050966" y="202138"/>
                  <a:pt x="1042053" y="203287"/>
                  <a:pt x="1033617" y="206099"/>
                </a:cubicBezTo>
                <a:cubicBezTo>
                  <a:pt x="1031461" y="206818"/>
                  <a:pt x="1029333" y="207631"/>
                  <a:pt x="1027148" y="208255"/>
                </a:cubicBezTo>
                <a:cubicBezTo>
                  <a:pt x="1024298" y="209069"/>
                  <a:pt x="1021360" y="209560"/>
                  <a:pt x="1018521" y="210412"/>
                </a:cubicBezTo>
                <a:cubicBezTo>
                  <a:pt x="1014166" y="211718"/>
                  <a:pt x="1009218" y="211997"/>
                  <a:pt x="1005581" y="214725"/>
                </a:cubicBezTo>
                <a:cubicBezTo>
                  <a:pt x="1003009" y="216654"/>
                  <a:pt x="990485" y="229103"/>
                  <a:pt x="986172" y="234135"/>
                </a:cubicBezTo>
                <a:cubicBezTo>
                  <a:pt x="981859" y="239167"/>
                  <a:pt x="981577" y="241169"/>
                  <a:pt x="979702" y="244918"/>
                </a:cubicBezTo>
                <a:cubicBezTo>
                  <a:pt x="978685" y="246951"/>
                  <a:pt x="978674" y="249414"/>
                  <a:pt x="977546" y="251388"/>
                </a:cubicBezTo>
                <a:cubicBezTo>
                  <a:pt x="975763" y="254509"/>
                  <a:pt x="972981" y="256966"/>
                  <a:pt x="971076" y="260014"/>
                </a:cubicBezTo>
                <a:cubicBezTo>
                  <a:pt x="962371" y="273942"/>
                  <a:pt x="971239" y="264164"/>
                  <a:pt x="962449" y="272954"/>
                </a:cubicBezTo>
                <a:cubicBezTo>
                  <a:pt x="957864" y="286712"/>
                  <a:pt x="963946" y="271677"/>
                  <a:pt x="951666" y="288050"/>
                </a:cubicBezTo>
                <a:cubicBezTo>
                  <a:pt x="949737" y="290622"/>
                  <a:pt x="949282" y="294104"/>
                  <a:pt x="947353" y="296676"/>
                </a:cubicBezTo>
                <a:cubicBezTo>
                  <a:pt x="944913" y="299929"/>
                  <a:pt x="941447" y="302280"/>
                  <a:pt x="938727" y="305303"/>
                </a:cubicBezTo>
                <a:cubicBezTo>
                  <a:pt x="934971" y="309476"/>
                  <a:pt x="931914" y="314272"/>
                  <a:pt x="927944" y="318242"/>
                </a:cubicBezTo>
                <a:cubicBezTo>
                  <a:pt x="923974" y="322212"/>
                  <a:pt x="918974" y="325055"/>
                  <a:pt x="915004" y="329025"/>
                </a:cubicBezTo>
                <a:cubicBezTo>
                  <a:pt x="913171" y="330858"/>
                  <a:pt x="912378" y="333527"/>
                  <a:pt x="910691" y="335495"/>
                </a:cubicBezTo>
                <a:cubicBezTo>
                  <a:pt x="905579" y="341459"/>
                  <a:pt x="884595" y="360119"/>
                  <a:pt x="882655" y="361374"/>
                </a:cubicBezTo>
                <a:cubicBezTo>
                  <a:pt x="877498" y="364711"/>
                  <a:pt x="870979" y="365270"/>
                  <a:pt x="865402" y="367844"/>
                </a:cubicBezTo>
                <a:cubicBezTo>
                  <a:pt x="861596" y="369601"/>
                  <a:pt x="857972" y="371799"/>
                  <a:pt x="854619" y="374314"/>
                </a:cubicBezTo>
                <a:cubicBezTo>
                  <a:pt x="852179" y="376144"/>
                  <a:pt x="850797" y="379271"/>
                  <a:pt x="848149" y="380784"/>
                </a:cubicBezTo>
                <a:cubicBezTo>
                  <a:pt x="845576" y="382254"/>
                  <a:pt x="842398" y="382221"/>
                  <a:pt x="839523" y="382940"/>
                </a:cubicBezTo>
                <a:cubicBezTo>
                  <a:pt x="832297" y="388962"/>
                  <a:pt x="815108" y="405533"/>
                  <a:pt x="802861" y="410976"/>
                </a:cubicBezTo>
                <a:cubicBezTo>
                  <a:pt x="800152" y="412180"/>
                  <a:pt x="797001" y="412069"/>
                  <a:pt x="794234" y="413133"/>
                </a:cubicBezTo>
                <a:cubicBezTo>
                  <a:pt x="787626" y="415674"/>
                  <a:pt x="781072" y="418427"/>
                  <a:pt x="774825" y="421759"/>
                </a:cubicBezTo>
                <a:cubicBezTo>
                  <a:pt x="770251" y="424199"/>
                  <a:pt x="766522" y="428068"/>
                  <a:pt x="761885" y="430386"/>
                </a:cubicBezTo>
                <a:cubicBezTo>
                  <a:pt x="729807" y="446425"/>
                  <a:pt x="745758" y="436785"/>
                  <a:pt x="720910" y="445482"/>
                </a:cubicBezTo>
                <a:cubicBezTo>
                  <a:pt x="682191" y="459033"/>
                  <a:pt x="705351" y="453769"/>
                  <a:pt x="682091" y="458422"/>
                </a:cubicBezTo>
                <a:cubicBezTo>
                  <a:pt x="655757" y="479488"/>
                  <a:pt x="684533" y="457704"/>
                  <a:pt x="662681" y="471361"/>
                </a:cubicBezTo>
                <a:cubicBezTo>
                  <a:pt x="648229" y="480393"/>
                  <a:pt x="660021" y="475927"/>
                  <a:pt x="643272" y="484301"/>
                </a:cubicBezTo>
                <a:cubicBezTo>
                  <a:pt x="631648" y="490113"/>
                  <a:pt x="632505" y="486685"/>
                  <a:pt x="621706" y="495084"/>
                </a:cubicBezTo>
                <a:cubicBezTo>
                  <a:pt x="618496" y="497580"/>
                  <a:pt x="616255" y="501170"/>
                  <a:pt x="613080" y="503710"/>
                </a:cubicBezTo>
                <a:cubicBezTo>
                  <a:pt x="609032" y="506948"/>
                  <a:pt x="604232" y="509154"/>
                  <a:pt x="600140" y="512337"/>
                </a:cubicBezTo>
                <a:cubicBezTo>
                  <a:pt x="597733" y="514209"/>
                  <a:pt x="595655" y="516490"/>
                  <a:pt x="593670" y="518806"/>
                </a:cubicBezTo>
                <a:cubicBezTo>
                  <a:pt x="587021" y="526563"/>
                  <a:pt x="580756" y="534642"/>
                  <a:pt x="574261" y="542529"/>
                </a:cubicBezTo>
                <a:cubicBezTo>
                  <a:pt x="570692" y="546863"/>
                  <a:pt x="565989" y="550447"/>
                  <a:pt x="563478" y="555469"/>
                </a:cubicBezTo>
                <a:cubicBezTo>
                  <a:pt x="560602" y="561220"/>
                  <a:pt x="558091" y="567168"/>
                  <a:pt x="554851" y="572722"/>
                </a:cubicBezTo>
                <a:cubicBezTo>
                  <a:pt x="548017" y="584438"/>
                  <a:pt x="538502" y="594707"/>
                  <a:pt x="533285" y="607227"/>
                </a:cubicBezTo>
                <a:cubicBezTo>
                  <a:pt x="520140" y="638776"/>
                  <a:pt x="525783" y="624356"/>
                  <a:pt x="516032" y="650359"/>
                </a:cubicBezTo>
                <a:cubicBezTo>
                  <a:pt x="509871" y="693495"/>
                  <a:pt x="518802" y="634667"/>
                  <a:pt x="509563" y="682708"/>
                </a:cubicBezTo>
                <a:cubicBezTo>
                  <a:pt x="507086" y="695590"/>
                  <a:pt x="504949" y="708541"/>
                  <a:pt x="503093" y="721527"/>
                </a:cubicBezTo>
                <a:cubicBezTo>
                  <a:pt x="502060" y="728754"/>
                  <a:pt x="500272" y="742102"/>
                  <a:pt x="498780" y="749563"/>
                </a:cubicBezTo>
                <a:cubicBezTo>
                  <a:pt x="494900" y="768966"/>
                  <a:pt x="498236" y="746352"/>
                  <a:pt x="494466" y="768972"/>
                </a:cubicBezTo>
                <a:cubicBezTo>
                  <a:pt x="492912" y="778299"/>
                  <a:pt x="491591" y="787663"/>
                  <a:pt x="490153" y="797008"/>
                </a:cubicBezTo>
                <a:cubicBezTo>
                  <a:pt x="489634" y="808958"/>
                  <a:pt x="490817" y="848186"/>
                  <a:pt x="483683" y="866020"/>
                </a:cubicBezTo>
                <a:cubicBezTo>
                  <a:pt x="481758" y="870833"/>
                  <a:pt x="477598" y="874441"/>
                  <a:pt x="475057" y="878959"/>
                </a:cubicBezTo>
                <a:cubicBezTo>
                  <a:pt x="468034" y="891444"/>
                  <a:pt x="459315" y="914111"/>
                  <a:pt x="449178" y="924248"/>
                </a:cubicBezTo>
                <a:cubicBezTo>
                  <a:pt x="444146" y="929280"/>
                  <a:pt x="440002" y="935396"/>
                  <a:pt x="434081" y="939344"/>
                </a:cubicBezTo>
                <a:cubicBezTo>
                  <a:pt x="412045" y="954036"/>
                  <a:pt x="448461" y="930398"/>
                  <a:pt x="416829" y="947971"/>
                </a:cubicBezTo>
                <a:cubicBezTo>
                  <a:pt x="397246" y="958850"/>
                  <a:pt x="417391" y="951377"/>
                  <a:pt x="401732" y="956597"/>
                </a:cubicBezTo>
                <a:cubicBezTo>
                  <a:pt x="368027" y="981878"/>
                  <a:pt x="399406" y="961184"/>
                  <a:pt x="371540" y="973850"/>
                </a:cubicBezTo>
                <a:cubicBezTo>
                  <a:pt x="367724" y="975585"/>
                  <a:pt x="364734" y="978995"/>
                  <a:pt x="360757" y="980320"/>
                </a:cubicBezTo>
                <a:cubicBezTo>
                  <a:pt x="355935" y="981927"/>
                  <a:pt x="350693" y="981757"/>
                  <a:pt x="345661" y="982476"/>
                </a:cubicBezTo>
                <a:lnTo>
                  <a:pt x="330565" y="986789"/>
                </a:lnTo>
                <a:cubicBezTo>
                  <a:pt x="328388" y="987442"/>
                  <a:pt x="325841" y="987491"/>
                  <a:pt x="324095" y="988946"/>
                </a:cubicBezTo>
                <a:cubicBezTo>
                  <a:pt x="321334" y="991247"/>
                  <a:pt x="320275" y="995143"/>
                  <a:pt x="317625" y="997572"/>
                </a:cubicBezTo>
                <a:cubicBezTo>
                  <a:pt x="311583" y="1003111"/>
                  <a:pt x="303335" y="1006268"/>
                  <a:pt x="298215" y="1012669"/>
                </a:cubicBezTo>
                <a:cubicBezTo>
                  <a:pt x="293499" y="1018564"/>
                  <a:pt x="284093" y="1029685"/>
                  <a:pt x="280963" y="1036391"/>
                </a:cubicBezTo>
                <a:cubicBezTo>
                  <a:pt x="274343" y="1050578"/>
                  <a:pt x="275289" y="1053790"/>
                  <a:pt x="272336" y="1066584"/>
                </a:cubicBezTo>
                <a:cubicBezTo>
                  <a:pt x="271003" y="1072360"/>
                  <a:pt x="269461" y="1078086"/>
                  <a:pt x="268023" y="1083837"/>
                </a:cubicBezTo>
                <a:cubicBezTo>
                  <a:pt x="267304" y="1091026"/>
                  <a:pt x="266965" y="1098262"/>
                  <a:pt x="265866" y="1105403"/>
                </a:cubicBezTo>
                <a:cubicBezTo>
                  <a:pt x="264087" y="1116969"/>
                  <a:pt x="259397" y="1139908"/>
                  <a:pt x="259397" y="1139908"/>
                </a:cubicBezTo>
                <a:cubicBezTo>
                  <a:pt x="258653" y="1151064"/>
                  <a:pt x="257616" y="1176001"/>
                  <a:pt x="255083" y="1189510"/>
                </a:cubicBezTo>
                <a:cubicBezTo>
                  <a:pt x="253991" y="1195336"/>
                  <a:pt x="252012" y="1200967"/>
                  <a:pt x="250770" y="1206763"/>
                </a:cubicBezTo>
                <a:cubicBezTo>
                  <a:pt x="246259" y="1227818"/>
                  <a:pt x="251760" y="1211839"/>
                  <a:pt x="244300" y="1230486"/>
                </a:cubicBezTo>
                <a:cubicBezTo>
                  <a:pt x="243600" y="1233986"/>
                  <a:pt x="239987" y="1251456"/>
                  <a:pt x="239987" y="1254208"/>
                </a:cubicBezTo>
                <a:cubicBezTo>
                  <a:pt x="239987" y="1286565"/>
                  <a:pt x="239047" y="1319047"/>
                  <a:pt x="242144" y="1351255"/>
                </a:cubicBezTo>
                <a:cubicBezTo>
                  <a:pt x="242699" y="1357024"/>
                  <a:pt x="247995" y="1361264"/>
                  <a:pt x="250770" y="1366352"/>
                </a:cubicBezTo>
                <a:cubicBezTo>
                  <a:pt x="252309" y="1369174"/>
                  <a:pt x="253889" y="1371993"/>
                  <a:pt x="255083" y="1374978"/>
                </a:cubicBezTo>
                <a:cubicBezTo>
                  <a:pt x="256772" y="1379199"/>
                  <a:pt x="257606" y="1383739"/>
                  <a:pt x="259397" y="1387918"/>
                </a:cubicBezTo>
                <a:cubicBezTo>
                  <a:pt x="261930" y="1393828"/>
                  <a:pt x="266463" y="1398933"/>
                  <a:pt x="268023" y="1405171"/>
                </a:cubicBezTo>
                <a:cubicBezTo>
                  <a:pt x="268742" y="1408046"/>
                  <a:pt x="268741" y="1411206"/>
                  <a:pt x="270180" y="1413797"/>
                </a:cubicBezTo>
                <a:cubicBezTo>
                  <a:pt x="272415" y="1417821"/>
                  <a:pt x="276335" y="1420697"/>
                  <a:pt x="278806" y="1424580"/>
                </a:cubicBezTo>
                <a:cubicBezTo>
                  <a:pt x="281395" y="1428649"/>
                  <a:pt x="282315" y="1433713"/>
                  <a:pt x="285276" y="1437520"/>
                </a:cubicBezTo>
                <a:cubicBezTo>
                  <a:pt x="287483" y="1440357"/>
                  <a:pt x="291141" y="1441688"/>
                  <a:pt x="293902" y="1443989"/>
                </a:cubicBezTo>
                <a:cubicBezTo>
                  <a:pt x="295464" y="1445291"/>
                  <a:pt x="296864" y="1446783"/>
                  <a:pt x="298215" y="1448303"/>
                </a:cubicBezTo>
                <a:cubicBezTo>
                  <a:pt x="308613" y="1460001"/>
                  <a:pt x="325507" y="1482562"/>
                  <a:pt x="339191" y="1487122"/>
                </a:cubicBezTo>
                <a:cubicBezTo>
                  <a:pt x="348725" y="1490299"/>
                  <a:pt x="346834" y="1489330"/>
                  <a:pt x="358600" y="1495748"/>
                </a:cubicBezTo>
                <a:cubicBezTo>
                  <a:pt x="375224" y="1504816"/>
                  <a:pt x="363066" y="1501166"/>
                  <a:pt x="382323" y="1504374"/>
                </a:cubicBezTo>
                <a:cubicBezTo>
                  <a:pt x="385198" y="1505812"/>
                  <a:pt x="387870" y="1507764"/>
                  <a:pt x="390949" y="1508688"/>
                </a:cubicBezTo>
                <a:cubicBezTo>
                  <a:pt x="395137" y="1509945"/>
                  <a:pt x="399587" y="1510062"/>
                  <a:pt x="403889" y="1510844"/>
                </a:cubicBezTo>
                <a:cubicBezTo>
                  <a:pt x="407495" y="1511500"/>
                  <a:pt x="411136" y="1512037"/>
                  <a:pt x="414672" y="1513001"/>
                </a:cubicBezTo>
                <a:cubicBezTo>
                  <a:pt x="419058" y="1514197"/>
                  <a:pt x="423226" y="1516118"/>
                  <a:pt x="427612" y="1517314"/>
                </a:cubicBezTo>
                <a:cubicBezTo>
                  <a:pt x="432357" y="1518608"/>
                  <a:pt x="447096" y="1520921"/>
                  <a:pt x="451334" y="1521627"/>
                </a:cubicBezTo>
                <a:cubicBezTo>
                  <a:pt x="457085" y="1525221"/>
                  <a:pt x="462944" y="1528648"/>
                  <a:pt x="468587" y="1532410"/>
                </a:cubicBezTo>
                <a:cubicBezTo>
                  <a:pt x="471578" y="1534404"/>
                  <a:pt x="474166" y="1536975"/>
                  <a:pt x="477214" y="1538880"/>
                </a:cubicBezTo>
                <a:cubicBezTo>
                  <a:pt x="500889" y="1553677"/>
                  <a:pt x="470037" y="1531340"/>
                  <a:pt x="494466" y="1549663"/>
                </a:cubicBezTo>
                <a:cubicBezTo>
                  <a:pt x="495904" y="1553976"/>
                  <a:pt x="497148" y="1558359"/>
                  <a:pt x="498780" y="1562603"/>
                </a:cubicBezTo>
                <a:cubicBezTo>
                  <a:pt x="500745" y="1567713"/>
                  <a:pt x="503639" y="1572467"/>
                  <a:pt x="505249" y="1577699"/>
                </a:cubicBezTo>
                <a:cubicBezTo>
                  <a:pt x="506535" y="1581878"/>
                  <a:pt x="506255" y="1586420"/>
                  <a:pt x="507406" y="1590638"/>
                </a:cubicBezTo>
                <a:cubicBezTo>
                  <a:pt x="514594" y="1616995"/>
                  <a:pt x="509526" y="1586103"/>
                  <a:pt x="513876" y="1612205"/>
                </a:cubicBezTo>
                <a:cubicBezTo>
                  <a:pt x="514712" y="1617219"/>
                  <a:pt x="515402" y="1622257"/>
                  <a:pt x="516032" y="1627301"/>
                </a:cubicBezTo>
                <a:cubicBezTo>
                  <a:pt x="516542" y="1631377"/>
                  <a:pt x="517509" y="1648718"/>
                  <a:pt x="520346" y="1655337"/>
                </a:cubicBezTo>
                <a:cubicBezTo>
                  <a:pt x="521367" y="1657719"/>
                  <a:pt x="523268" y="1659620"/>
                  <a:pt x="524659" y="1661806"/>
                </a:cubicBezTo>
                <a:cubicBezTo>
                  <a:pt x="528300" y="1667528"/>
                  <a:pt x="532923" y="1672762"/>
                  <a:pt x="535442" y="1679059"/>
                </a:cubicBezTo>
                <a:cubicBezTo>
                  <a:pt x="536978" y="1682900"/>
                  <a:pt x="541322" y="1694624"/>
                  <a:pt x="544068" y="1698469"/>
                </a:cubicBezTo>
                <a:cubicBezTo>
                  <a:pt x="545841" y="1700951"/>
                  <a:pt x="548553" y="1702622"/>
                  <a:pt x="550538" y="1704938"/>
                </a:cubicBezTo>
                <a:cubicBezTo>
                  <a:pt x="557304" y="1712831"/>
                  <a:pt x="557359" y="1716975"/>
                  <a:pt x="567791" y="1722191"/>
                </a:cubicBezTo>
                <a:cubicBezTo>
                  <a:pt x="575719" y="1726155"/>
                  <a:pt x="587227" y="1726941"/>
                  <a:pt x="595827" y="1728661"/>
                </a:cubicBezTo>
                <a:cubicBezTo>
                  <a:pt x="602326" y="1729961"/>
                  <a:pt x="608722" y="1731753"/>
                  <a:pt x="615236" y="1732974"/>
                </a:cubicBezTo>
                <a:cubicBezTo>
                  <a:pt x="621192" y="1734091"/>
                  <a:pt x="642252" y="1736621"/>
                  <a:pt x="647585" y="1737288"/>
                </a:cubicBezTo>
                <a:cubicBezTo>
                  <a:pt x="656930" y="1736569"/>
                  <a:pt x="666352" y="1736521"/>
                  <a:pt x="675621" y="1735131"/>
                </a:cubicBezTo>
                <a:cubicBezTo>
                  <a:pt x="680796" y="1734355"/>
                  <a:pt x="685600" y="1731915"/>
                  <a:pt x="690717" y="1730818"/>
                </a:cubicBezTo>
                <a:cubicBezTo>
                  <a:pt x="695688" y="1729753"/>
                  <a:pt x="700782" y="1729380"/>
                  <a:pt x="705814" y="1728661"/>
                </a:cubicBezTo>
                <a:cubicBezTo>
                  <a:pt x="716597" y="1729380"/>
                  <a:pt x="727440" y="1729478"/>
                  <a:pt x="738163" y="1730818"/>
                </a:cubicBezTo>
                <a:cubicBezTo>
                  <a:pt x="743761" y="1731518"/>
                  <a:pt x="768672" y="1737906"/>
                  <a:pt x="774825" y="1739444"/>
                </a:cubicBezTo>
                <a:lnTo>
                  <a:pt x="841680" y="1735131"/>
                </a:lnTo>
                <a:cubicBezTo>
                  <a:pt x="870162" y="1732940"/>
                  <a:pt x="847702" y="1731570"/>
                  <a:pt x="876185" y="1735131"/>
                </a:cubicBezTo>
                <a:cubicBezTo>
                  <a:pt x="907324" y="1746809"/>
                  <a:pt x="879621" y="1735733"/>
                  <a:pt x="915004" y="1752384"/>
                </a:cubicBezTo>
                <a:cubicBezTo>
                  <a:pt x="966048" y="1776405"/>
                  <a:pt x="889925" y="1738768"/>
                  <a:pt x="947353" y="1767480"/>
                </a:cubicBezTo>
                <a:cubicBezTo>
                  <a:pt x="968919" y="1766761"/>
                  <a:pt x="990504" y="1766488"/>
                  <a:pt x="1012051" y="1765323"/>
                </a:cubicBezTo>
                <a:cubicBezTo>
                  <a:pt x="1021753" y="1764799"/>
                  <a:pt x="1037773" y="1760921"/>
                  <a:pt x="1046557" y="1758854"/>
                </a:cubicBezTo>
                <a:cubicBezTo>
                  <a:pt x="1052327" y="1757496"/>
                  <a:pt x="1057963" y="1755515"/>
                  <a:pt x="1063810" y="1754540"/>
                </a:cubicBezTo>
                <a:cubicBezTo>
                  <a:pt x="1070936" y="1753352"/>
                  <a:pt x="1078187" y="1753103"/>
                  <a:pt x="1085376" y="1752384"/>
                </a:cubicBezTo>
                <a:cubicBezTo>
                  <a:pt x="1090408" y="1753103"/>
                  <a:pt x="1095391" y="1754670"/>
                  <a:pt x="1100472" y="1754540"/>
                </a:cubicBezTo>
                <a:cubicBezTo>
                  <a:pt x="1138902" y="1753554"/>
                  <a:pt x="1158394" y="1751336"/>
                  <a:pt x="1191049" y="1748071"/>
                </a:cubicBezTo>
                <a:cubicBezTo>
                  <a:pt x="1243308" y="1759683"/>
                  <a:pt x="1177850" y="1745870"/>
                  <a:pt x="1229868" y="1754540"/>
                </a:cubicBezTo>
                <a:cubicBezTo>
                  <a:pt x="1240091" y="1756244"/>
                  <a:pt x="1260856" y="1762201"/>
                  <a:pt x="1270844" y="1763167"/>
                </a:cubicBezTo>
                <a:cubicBezTo>
                  <a:pt x="1285887" y="1764623"/>
                  <a:pt x="1301036" y="1764604"/>
                  <a:pt x="1316132" y="1765323"/>
                </a:cubicBezTo>
                <a:cubicBezTo>
                  <a:pt x="1344932" y="1773553"/>
                  <a:pt x="1316810" y="1767480"/>
                  <a:pt x="1354951" y="1767480"/>
                </a:cubicBezTo>
                <a:cubicBezTo>
                  <a:pt x="1365758" y="1767480"/>
                  <a:pt x="1376517" y="1768918"/>
                  <a:pt x="1387300" y="1769637"/>
                </a:cubicBezTo>
                <a:cubicBezTo>
                  <a:pt x="1396645" y="1768918"/>
                  <a:pt x="1406177" y="1769471"/>
                  <a:pt x="1415336" y="1767480"/>
                </a:cubicBezTo>
                <a:cubicBezTo>
                  <a:pt x="1426745" y="1765000"/>
                  <a:pt x="1449689" y="1752812"/>
                  <a:pt x="1458468" y="1745914"/>
                </a:cubicBezTo>
                <a:cubicBezTo>
                  <a:pt x="1472081" y="1735218"/>
                  <a:pt x="1485045" y="1723650"/>
                  <a:pt x="1497287" y="1711408"/>
                </a:cubicBezTo>
                <a:cubicBezTo>
                  <a:pt x="1503038" y="1705657"/>
                  <a:pt x="1507853" y="1698784"/>
                  <a:pt x="1514540" y="1694155"/>
                </a:cubicBezTo>
                <a:cubicBezTo>
                  <a:pt x="1526710" y="1685729"/>
                  <a:pt x="1538671" y="1674424"/>
                  <a:pt x="1553359" y="1672589"/>
                </a:cubicBezTo>
                <a:lnTo>
                  <a:pt x="1570612" y="1670433"/>
                </a:lnTo>
                <a:lnTo>
                  <a:pt x="1624527" y="1674746"/>
                </a:lnTo>
                <a:cubicBezTo>
                  <a:pt x="1629588" y="1675220"/>
                  <a:pt x="1634879" y="1675078"/>
                  <a:pt x="1639623" y="1676903"/>
                </a:cubicBezTo>
                <a:cubicBezTo>
                  <a:pt x="1653729" y="1682328"/>
                  <a:pt x="1666973" y="1689772"/>
                  <a:pt x="1680598" y="1696312"/>
                </a:cubicBezTo>
                <a:cubicBezTo>
                  <a:pt x="1684946" y="1698399"/>
                  <a:pt x="1689587" y="1700017"/>
                  <a:pt x="1693538" y="1702782"/>
                </a:cubicBezTo>
                <a:cubicBezTo>
                  <a:pt x="1700727" y="1707814"/>
                  <a:pt x="1707211" y="1714044"/>
                  <a:pt x="1715104" y="1717878"/>
                </a:cubicBezTo>
                <a:cubicBezTo>
                  <a:pt x="1732515" y="1726335"/>
                  <a:pt x="1751707" y="1730787"/>
                  <a:pt x="1769019" y="1739444"/>
                </a:cubicBezTo>
                <a:cubicBezTo>
                  <a:pt x="1782754" y="1746312"/>
                  <a:pt x="1790372" y="1751138"/>
                  <a:pt x="1805681" y="1754540"/>
                </a:cubicBezTo>
                <a:cubicBezTo>
                  <a:pt x="1812036" y="1755952"/>
                  <a:pt x="1818661" y="1755682"/>
                  <a:pt x="1825091" y="1756697"/>
                </a:cubicBezTo>
                <a:cubicBezTo>
                  <a:pt x="1832332" y="1757840"/>
                  <a:pt x="1839468" y="1759572"/>
                  <a:pt x="1846657" y="1761010"/>
                </a:cubicBezTo>
                <a:cubicBezTo>
                  <a:pt x="1890634" y="1757627"/>
                  <a:pt x="1891514" y="1757991"/>
                  <a:pt x="1924295" y="1754540"/>
                </a:cubicBezTo>
                <a:cubicBezTo>
                  <a:pt x="1941601" y="1752718"/>
                  <a:pt x="1958788" y="1750228"/>
                  <a:pt x="1976053" y="1748071"/>
                </a:cubicBezTo>
                <a:lnTo>
                  <a:pt x="2070944" y="1754540"/>
                </a:lnTo>
                <a:cubicBezTo>
                  <a:pt x="2082495" y="1755503"/>
                  <a:pt x="2093905" y="1759903"/>
                  <a:pt x="2105449" y="1758854"/>
                </a:cubicBezTo>
                <a:cubicBezTo>
                  <a:pt x="2118135" y="1757701"/>
                  <a:pt x="2130140" y="1752424"/>
                  <a:pt x="2142112" y="1748071"/>
                </a:cubicBezTo>
                <a:cubicBezTo>
                  <a:pt x="2153910" y="1743781"/>
                  <a:pt x="2165717" y="1739203"/>
                  <a:pt x="2176617" y="1732974"/>
                </a:cubicBezTo>
                <a:cubicBezTo>
                  <a:pt x="2192676" y="1723797"/>
                  <a:pt x="2234167" y="1685826"/>
                  <a:pt x="2243472" y="1679059"/>
                </a:cubicBezTo>
                <a:cubicBezTo>
                  <a:pt x="2251380" y="1673308"/>
                  <a:pt x="2259477" y="1667809"/>
                  <a:pt x="2267195" y="1661806"/>
                </a:cubicBezTo>
                <a:cubicBezTo>
                  <a:pt x="2272426" y="1657737"/>
                  <a:pt x="2276777" y="1652543"/>
                  <a:pt x="2282291" y="1648867"/>
                </a:cubicBezTo>
                <a:cubicBezTo>
                  <a:pt x="2297344" y="1638832"/>
                  <a:pt x="2304011" y="1634979"/>
                  <a:pt x="2306466" y="1634014"/>
                </a:cubicBezTo>
                <a:lnTo>
                  <a:pt x="2306377" y="1634217"/>
                </a:lnTo>
                <a:lnTo>
                  <a:pt x="2304061" y="1636527"/>
                </a:lnTo>
                <a:cubicBezTo>
                  <a:pt x="2301752" y="1639117"/>
                  <a:pt x="2303581" y="1638006"/>
                  <a:pt x="2305373" y="1636490"/>
                </a:cubicBezTo>
                <a:lnTo>
                  <a:pt x="2306377" y="1634217"/>
                </a:lnTo>
                <a:lnTo>
                  <a:pt x="2311151" y="1629455"/>
                </a:lnTo>
                <a:cubicBezTo>
                  <a:pt x="2314897" y="1625898"/>
                  <a:pt x="2320199" y="1621004"/>
                  <a:pt x="2327580" y="1614361"/>
                </a:cubicBezTo>
                <a:cubicBezTo>
                  <a:pt x="2341605" y="1601738"/>
                  <a:pt x="2359744" y="1593054"/>
                  <a:pt x="2370712" y="1577699"/>
                </a:cubicBezTo>
                <a:lnTo>
                  <a:pt x="2403061" y="1532410"/>
                </a:lnTo>
                <a:cubicBezTo>
                  <a:pt x="2403780" y="1525940"/>
                  <a:pt x="2405217" y="1519510"/>
                  <a:pt x="2405217" y="1513001"/>
                </a:cubicBezTo>
                <a:cubicBezTo>
                  <a:pt x="2405217" y="1476832"/>
                  <a:pt x="2382207" y="1445040"/>
                  <a:pt x="2364242" y="1415954"/>
                </a:cubicBezTo>
                <a:cubicBezTo>
                  <a:pt x="2355633" y="1402016"/>
                  <a:pt x="2337999" y="1376617"/>
                  <a:pt x="2327580" y="1364195"/>
                </a:cubicBezTo>
                <a:cubicBezTo>
                  <a:pt x="2315802" y="1350153"/>
                  <a:pt x="2303093" y="1336918"/>
                  <a:pt x="2290917" y="1323220"/>
                </a:cubicBezTo>
                <a:cubicBezTo>
                  <a:pt x="2285840" y="1317509"/>
                  <a:pt x="2280406" y="1312080"/>
                  <a:pt x="2275821" y="1305967"/>
                </a:cubicBezTo>
                <a:cubicBezTo>
                  <a:pt x="2271508" y="1300216"/>
                  <a:pt x="2267637" y="1294104"/>
                  <a:pt x="2262881" y="1288714"/>
                </a:cubicBezTo>
                <a:cubicBezTo>
                  <a:pt x="2256827" y="1281853"/>
                  <a:pt x="2249688" y="1276019"/>
                  <a:pt x="2243472" y="1269305"/>
                </a:cubicBezTo>
                <a:cubicBezTo>
                  <a:pt x="2231710" y="1256602"/>
                  <a:pt x="2220728" y="1243189"/>
                  <a:pt x="2208966" y="1230486"/>
                </a:cubicBezTo>
                <a:cubicBezTo>
                  <a:pt x="2175403" y="1194237"/>
                  <a:pt x="2204091" y="1227767"/>
                  <a:pt x="2167991" y="1191667"/>
                </a:cubicBezTo>
                <a:cubicBezTo>
                  <a:pt x="2154687" y="1178363"/>
                  <a:pt x="2142223" y="1164244"/>
                  <a:pt x="2129172" y="1150691"/>
                </a:cubicBezTo>
                <a:cubicBezTo>
                  <a:pt x="2105331" y="1125933"/>
                  <a:pt x="2118495" y="1140315"/>
                  <a:pt x="2092510" y="1116186"/>
                </a:cubicBezTo>
                <a:cubicBezTo>
                  <a:pt x="2078959" y="1103604"/>
                  <a:pt x="2066688" y="1086940"/>
                  <a:pt x="2049378" y="1079523"/>
                </a:cubicBezTo>
                <a:cubicBezTo>
                  <a:pt x="2035295" y="1073488"/>
                  <a:pt x="2030404" y="1070899"/>
                  <a:pt x="2014872" y="1066584"/>
                </a:cubicBezTo>
                <a:cubicBezTo>
                  <a:pt x="1981148" y="1057216"/>
                  <a:pt x="2007771" y="1067195"/>
                  <a:pt x="1984680" y="1057957"/>
                </a:cubicBezTo>
                <a:cubicBezTo>
                  <a:pt x="1948326" y="1026800"/>
                  <a:pt x="1992415" y="1061293"/>
                  <a:pt x="1950174" y="1038548"/>
                </a:cubicBezTo>
                <a:cubicBezTo>
                  <a:pt x="1946594" y="1036620"/>
                  <a:pt x="1944587" y="1032624"/>
                  <a:pt x="1941548" y="1029922"/>
                </a:cubicBezTo>
                <a:cubicBezTo>
                  <a:pt x="1931641" y="1021115"/>
                  <a:pt x="1921538" y="1012528"/>
                  <a:pt x="1911355" y="1004042"/>
                </a:cubicBezTo>
                <a:cubicBezTo>
                  <a:pt x="1904283" y="998148"/>
                  <a:pt x="1895905" y="993670"/>
                  <a:pt x="1889789" y="986789"/>
                </a:cubicBezTo>
                <a:cubicBezTo>
                  <a:pt x="1861734" y="955228"/>
                  <a:pt x="1878647" y="973490"/>
                  <a:pt x="1838031" y="932874"/>
                </a:cubicBezTo>
                <a:cubicBezTo>
                  <a:pt x="1832999" y="927842"/>
                  <a:pt x="1828401" y="922334"/>
                  <a:pt x="1822934" y="917778"/>
                </a:cubicBezTo>
                <a:cubicBezTo>
                  <a:pt x="1813341" y="909784"/>
                  <a:pt x="1805645" y="902826"/>
                  <a:pt x="1794898" y="896212"/>
                </a:cubicBezTo>
                <a:cubicBezTo>
                  <a:pt x="1790791" y="893685"/>
                  <a:pt x="1786124" y="892172"/>
                  <a:pt x="1781959" y="889742"/>
                </a:cubicBezTo>
                <a:cubicBezTo>
                  <a:pt x="1777481" y="887130"/>
                  <a:pt x="1773812" y="883090"/>
                  <a:pt x="1769019" y="881116"/>
                </a:cubicBezTo>
                <a:cubicBezTo>
                  <a:pt x="1748047" y="872480"/>
                  <a:pt x="1733977" y="873938"/>
                  <a:pt x="1710791" y="872489"/>
                </a:cubicBezTo>
                <a:cubicBezTo>
                  <a:pt x="1687787" y="876083"/>
                  <a:pt x="1664430" y="877879"/>
                  <a:pt x="1641780" y="883272"/>
                </a:cubicBezTo>
                <a:cubicBezTo>
                  <a:pt x="1633961" y="885134"/>
                  <a:pt x="1627912" y="891745"/>
                  <a:pt x="1620214" y="894055"/>
                </a:cubicBezTo>
                <a:cubicBezTo>
                  <a:pt x="1613294" y="896131"/>
                  <a:pt x="1605828" y="895414"/>
                  <a:pt x="1598648" y="896212"/>
                </a:cubicBezTo>
                <a:cubicBezTo>
                  <a:pt x="1592888" y="896852"/>
                  <a:pt x="1587146" y="897650"/>
                  <a:pt x="1581395" y="898369"/>
                </a:cubicBezTo>
                <a:cubicBezTo>
                  <a:pt x="1574925" y="896931"/>
                  <a:pt x="1568557" y="894912"/>
                  <a:pt x="1561985" y="894055"/>
                </a:cubicBezTo>
                <a:cubicBezTo>
                  <a:pt x="1544298" y="891748"/>
                  <a:pt x="1532927" y="893220"/>
                  <a:pt x="1516697" y="889742"/>
                </a:cubicBezTo>
                <a:cubicBezTo>
                  <a:pt x="1504881" y="887210"/>
                  <a:pt x="1492735" y="882514"/>
                  <a:pt x="1482191" y="876803"/>
                </a:cubicBezTo>
                <a:cubicBezTo>
                  <a:pt x="1471134" y="870814"/>
                  <a:pt x="1460572" y="863950"/>
                  <a:pt x="1449842" y="857393"/>
                </a:cubicBezTo>
                <a:cubicBezTo>
                  <a:pt x="1447630" y="856041"/>
                  <a:pt x="1445031" y="855071"/>
                  <a:pt x="1443372" y="853080"/>
                </a:cubicBezTo>
                <a:cubicBezTo>
                  <a:pt x="1439778" y="848767"/>
                  <a:pt x="1436096" y="844524"/>
                  <a:pt x="1432589" y="840140"/>
                </a:cubicBezTo>
                <a:cubicBezTo>
                  <a:pt x="1430344" y="837333"/>
                  <a:pt x="1428441" y="834258"/>
                  <a:pt x="1426119" y="831514"/>
                </a:cubicBezTo>
                <a:cubicBezTo>
                  <a:pt x="1403100" y="804311"/>
                  <a:pt x="1413847" y="822067"/>
                  <a:pt x="1400240" y="794852"/>
                </a:cubicBezTo>
                <a:cubicBezTo>
                  <a:pt x="1395243" y="769874"/>
                  <a:pt x="1402164" y="800622"/>
                  <a:pt x="1391614" y="768972"/>
                </a:cubicBezTo>
                <a:cubicBezTo>
                  <a:pt x="1389739" y="763348"/>
                  <a:pt x="1389068" y="757378"/>
                  <a:pt x="1387300" y="751720"/>
                </a:cubicBezTo>
                <a:cubicBezTo>
                  <a:pt x="1385468" y="745858"/>
                  <a:pt x="1382663" y="740329"/>
                  <a:pt x="1380831" y="734467"/>
                </a:cubicBezTo>
                <a:cubicBezTo>
                  <a:pt x="1379063" y="728809"/>
                  <a:pt x="1378045" y="722942"/>
                  <a:pt x="1376517" y="717214"/>
                </a:cubicBezTo>
                <a:cubicBezTo>
                  <a:pt x="1375168" y="712157"/>
                  <a:pt x="1373642" y="707150"/>
                  <a:pt x="1372204" y="702118"/>
                </a:cubicBezTo>
                <a:cubicBezTo>
                  <a:pt x="1371485" y="697086"/>
                  <a:pt x="1371655" y="691844"/>
                  <a:pt x="1370048" y="687022"/>
                </a:cubicBezTo>
                <a:cubicBezTo>
                  <a:pt x="1368722" y="683045"/>
                  <a:pt x="1365585" y="679918"/>
                  <a:pt x="1363578" y="676238"/>
                </a:cubicBezTo>
                <a:cubicBezTo>
                  <a:pt x="1358753" y="667392"/>
                  <a:pt x="1356530" y="660617"/>
                  <a:pt x="1350638" y="652516"/>
                </a:cubicBezTo>
                <a:cubicBezTo>
                  <a:pt x="1344534" y="644123"/>
                  <a:pt x="1331341" y="631175"/>
                  <a:pt x="1326915" y="622323"/>
                </a:cubicBezTo>
                <a:cubicBezTo>
                  <a:pt x="1320229" y="608949"/>
                  <a:pt x="1320862" y="608878"/>
                  <a:pt x="1311819" y="596444"/>
                </a:cubicBezTo>
                <a:cubicBezTo>
                  <a:pt x="1309112" y="592721"/>
                  <a:pt x="1305746" y="589491"/>
                  <a:pt x="1303193" y="585661"/>
                </a:cubicBezTo>
                <a:cubicBezTo>
                  <a:pt x="1299978" y="580839"/>
                  <a:pt x="1297638" y="575480"/>
                  <a:pt x="1294566" y="570565"/>
                </a:cubicBezTo>
                <a:cubicBezTo>
                  <a:pt x="1285680" y="556348"/>
                  <a:pt x="1276244" y="544703"/>
                  <a:pt x="1268687" y="529589"/>
                </a:cubicBezTo>
                <a:cubicBezTo>
                  <a:pt x="1265225" y="522664"/>
                  <a:pt x="1262738" y="515288"/>
                  <a:pt x="1260061" y="508023"/>
                </a:cubicBezTo>
                <a:cubicBezTo>
                  <a:pt x="1254888" y="493983"/>
                  <a:pt x="1253199" y="487241"/>
                  <a:pt x="1249278" y="473518"/>
                </a:cubicBezTo>
                <a:cubicBezTo>
                  <a:pt x="1251675" y="435147"/>
                  <a:pt x="1253650" y="430346"/>
                  <a:pt x="1247121" y="387254"/>
                </a:cubicBezTo>
                <a:cubicBezTo>
                  <a:pt x="1246099" y="380511"/>
                  <a:pt x="1242808" y="374314"/>
                  <a:pt x="1240651" y="367844"/>
                </a:cubicBezTo>
                <a:cubicBezTo>
                  <a:pt x="1239213" y="359218"/>
                  <a:pt x="1237858" y="350577"/>
                  <a:pt x="1236338" y="341965"/>
                </a:cubicBezTo>
                <a:cubicBezTo>
                  <a:pt x="1235701" y="338355"/>
                  <a:pt x="1234738" y="334805"/>
                  <a:pt x="1234181" y="331182"/>
                </a:cubicBezTo>
                <a:cubicBezTo>
                  <a:pt x="1233300" y="325454"/>
                  <a:pt x="1232744" y="319680"/>
                  <a:pt x="1232025" y="313929"/>
                </a:cubicBezTo>
                <a:cubicBezTo>
                  <a:pt x="1231379" y="300362"/>
                  <a:pt x="1233410" y="270377"/>
                  <a:pt x="1225555" y="253544"/>
                </a:cubicBezTo>
                <a:cubicBezTo>
                  <a:pt x="1222687" y="247398"/>
                  <a:pt x="1219567" y="241086"/>
                  <a:pt x="1214772" y="236291"/>
                </a:cubicBezTo>
                <a:cubicBezTo>
                  <a:pt x="1195749" y="217268"/>
                  <a:pt x="1192575" y="221183"/>
                  <a:pt x="1175953" y="208255"/>
                </a:cubicBezTo>
                <a:cubicBezTo>
                  <a:pt x="1173546" y="206383"/>
                  <a:pt x="1172349" y="202828"/>
                  <a:pt x="1169483" y="201786"/>
                </a:cubicBezTo>
                <a:cubicBezTo>
                  <a:pt x="1164036" y="199805"/>
                  <a:pt x="1157948" y="200582"/>
                  <a:pt x="1152231" y="199629"/>
                </a:cubicBezTo>
                <a:cubicBezTo>
                  <a:pt x="1110161" y="192617"/>
                  <a:pt x="1152159" y="197107"/>
                  <a:pt x="1104785" y="193159"/>
                </a:cubicBezTo>
                <a:close/>
                <a:moveTo>
                  <a:pt x="0" y="0"/>
                </a:moveTo>
                <a:lnTo>
                  <a:pt x="2773997" y="0"/>
                </a:lnTo>
                <a:lnTo>
                  <a:pt x="2773997" y="1817081"/>
                </a:lnTo>
                <a:lnTo>
                  <a:pt x="0" y="18170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7" name="Picture 6">
            <a:extLst>
              <a:ext uri="{FF2B5EF4-FFF2-40B4-BE49-F238E27FC236}">
                <a16:creationId xmlns:a16="http://schemas.microsoft.com/office/drawing/2014/main" id="{C77D9157-D669-D483-2E2F-9CC5C3239E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7456" y="3161239"/>
            <a:ext cx="3043946" cy="2474285"/>
          </a:xfrm>
          <a:prstGeom prst="rect">
            <a:avLst/>
          </a:prstGeom>
        </p:spPr>
      </p:pic>
      <p:sp>
        <p:nvSpPr>
          <p:cNvPr id="9" name="TextBox 8">
            <a:extLst>
              <a:ext uri="{FF2B5EF4-FFF2-40B4-BE49-F238E27FC236}">
                <a16:creationId xmlns:a16="http://schemas.microsoft.com/office/drawing/2014/main" id="{6A855BE5-16EF-ABC6-DCB3-505D4AEA7F89}"/>
              </a:ext>
            </a:extLst>
          </p:cNvPr>
          <p:cNvSpPr txBox="1"/>
          <p:nvPr/>
        </p:nvSpPr>
        <p:spPr>
          <a:xfrm>
            <a:off x="1847489" y="5601015"/>
            <a:ext cx="1997862" cy="374571"/>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600" dirty="0">
                <a:solidFill>
                  <a:schemeClr val="tx1"/>
                </a:solidFill>
                <a:latin typeface="Arial" panose="020B0604020202020204" pitchFamily="34" charset="0"/>
                <a:cs typeface="Arial" panose="020B0604020202020204" pitchFamily="34" charset="0"/>
              </a:rPr>
              <a:t>Подготовка почвы</a:t>
            </a:r>
          </a:p>
        </p:txBody>
      </p:sp>
      <p:pic>
        <p:nvPicPr>
          <p:cNvPr id="13" name="Picture 12">
            <a:extLst>
              <a:ext uri="{FF2B5EF4-FFF2-40B4-BE49-F238E27FC236}">
                <a16:creationId xmlns:a16="http://schemas.microsoft.com/office/drawing/2014/main" id="{0B557079-F7D2-EDB9-BD67-EDEEBC020B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5221" y="3327085"/>
            <a:ext cx="1685544" cy="2438400"/>
          </a:xfrm>
          <a:prstGeom prst="rect">
            <a:avLst/>
          </a:prstGeom>
        </p:spPr>
      </p:pic>
      <p:sp>
        <p:nvSpPr>
          <p:cNvPr id="14" name="TextBox 13">
            <a:extLst>
              <a:ext uri="{FF2B5EF4-FFF2-40B4-BE49-F238E27FC236}">
                <a16:creationId xmlns:a16="http://schemas.microsoft.com/office/drawing/2014/main" id="{B6FA7992-AEF8-91A6-CA75-92D64328F20C}"/>
              </a:ext>
            </a:extLst>
          </p:cNvPr>
          <p:cNvSpPr txBox="1"/>
          <p:nvPr/>
        </p:nvSpPr>
        <p:spPr>
          <a:xfrm>
            <a:off x="5537993" y="5476744"/>
            <a:ext cx="2440154" cy="119181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C</a:t>
            </a:r>
            <a:r>
              <a:rPr lang="ru-RU" sz="1600" dirty="0" err="1">
                <a:solidFill>
                  <a:schemeClr val="tx1"/>
                </a:solidFill>
                <a:latin typeface="Arial" panose="020B0604020202020204" pitchFamily="34" charset="0"/>
                <a:cs typeface="Arial" panose="020B0604020202020204" pitchFamily="34" charset="0"/>
              </a:rPr>
              <a:t>оздание</a:t>
            </a:r>
            <a:r>
              <a:rPr lang="ru-RU" sz="1600" dirty="0">
                <a:solidFill>
                  <a:schemeClr val="tx1"/>
                </a:solidFill>
                <a:latin typeface="Arial" panose="020B0604020202020204" pitchFamily="34" charset="0"/>
                <a:cs typeface="Arial" panose="020B0604020202020204" pitchFamily="34" charset="0"/>
              </a:rPr>
              <a:t> лесных культур (посев семян или посадка сеянцев/саженцев)</a:t>
            </a:r>
          </a:p>
        </p:txBody>
      </p:sp>
      <p:pic>
        <p:nvPicPr>
          <p:cNvPr id="16" name="Picture 15">
            <a:extLst>
              <a:ext uri="{FF2B5EF4-FFF2-40B4-BE49-F238E27FC236}">
                <a16:creationId xmlns:a16="http://schemas.microsoft.com/office/drawing/2014/main" id="{88ECC68A-C55F-A545-279F-8846CECE6B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84457" y="3295493"/>
            <a:ext cx="2279220" cy="2430447"/>
          </a:xfrm>
          <a:prstGeom prst="rect">
            <a:avLst/>
          </a:prstGeom>
        </p:spPr>
      </p:pic>
      <p:sp>
        <p:nvSpPr>
          <p:cNvPr id="18" name="TextBox 17">
            <a:extLst>
              <a:ext uri="{FF2B5EF4-FFF2-40B4-BE49-F238E27FC236}">
                <a16:creationId xmlns:a16="http://schemas.microsoft.com/office/drawing/2014/main" id="{77F17476-0D7D-F2F3-C222-433C2F9CADAF}"/>
              </a:ext>
            </a:extLst>
          </p:cNvPr>
          <p:cNvSpPr txBox="1"/>
          <p:nvPr/>
        </p:nvSpPr>
        <p:spPr>
          <a:xfrm>
            <a:off x="9571222" y="5595910"/>
            <a:ext cx="2083321" cy="646986"/>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600" dirty="0">
                <a:solidFill>
                  <a:schemeClr val="tx1"/>
                </a:solidFill>
                <a:latin typeface="Arial" panose="020B0604020202020204" pitchFamily="34" charset="0"/>
                <a:cs typeface="Arial" panose="020B0604020202020204" pitchFamily="34" charset="0"/>
              </a:rPr>
              <a:t>Уходы за лесными культурами</a:t>
            </a:r>
          </a:p>
        </p:txBody>
      </p:sp>
      <p:sp>
        <p:nvSpPr>
          <p:cNvPr id="17" name="Title 1">
            <a:extLst>
              <a:ext uri="{FF2B5EF4-FFF2-40B4-BE49-F238E27FC236}">
                <a16:creationId xmlns:a16="http://schemas.microsoft.com/office/drawing/2014/main" id="{EBB88311-024C-0F4B-AB77-D58B00CB03FA}"/>
              </a:ext>
            </a:extLst>
          </p:cNvPr>
          <p:cNvSpPr txBox="1">
            <a:spLocks/>
          </p:cNvSpPr>
          <p:nvPr/>
        </p:nvSpPr>
        <p:spPr>
          <a:xfrm>
            <a:off x="334670" y="211457"/>
            <a:ext cx="9955743" cy="839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latin typeface="Arial" panose="020B0604020202020204" pitchFamily="34" charset="0"/>
                <a:cs typeface="Arial" panose="020B0604020202020204" pitchFamily="34" charset="0"/>
              </a:rPr>
              <a:t>Лесовосстановление</a:t>
            </a:r>
          </a:p>
        </p:txBody>
      </p:sp>
      <p:sp>
        <p:nvSpPr>
          <p:cNvPr id="20" name="Slide Number Placeholder 11">
            <a:extLst>
              <a:ext uri="{FF2B5EF4-FFF2-40B4-BE49-F238E27FC236}">
                <a16:creationId xmlns:a16="http://schemas.microsoft.com/office/drawing/2014/main" id="{34B161A7-CB97-0D46-99BD-89CE21BC872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13</a:t>
            </a:fld>
            <a:endParaRPr lang="ru-RU" dirty="0">
              <a:solidFill>
                <a:schemeClr val="tx1"/>
              </a:solidFill>
              <a:latin typeface="Arial" panose="020B0604020202020204" pitchFamily="34" charset="0"/>
              <a:cs typeface="Arial" panose="020B0604020202020204" pitchFamily="34" charset="0"/>
            </a:endParaRPr>
          </a:p>
        </p:txBody>
      </p:sp>
      <p:grpSp>
        <p:nvGrpSpPr>
          <p:cNvPr id="15" name="Группа 14"/>
          <p:cNvGrpSpPr/>
          <p:nvPr/>
        </p:nvGrpSpPr>
        <p:grpSpPr>
          <a:xfrm>
            <a:off x="10889311" y="211457"/>
            <a:ext cx="1168718" cy="696254"/>
            <a:chOff x="10889311" y="211457"/>
            <a:chExt cx="1168718" cy="696254"/>
          </a:xfrm>
        </p:grpSpPr>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26503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612988"/>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За молодым лесом необходимо ухаживать – создавать благоприятные условия для роста лучших деревьев, удалять нежелательные деревья (малоценные породы, затеняющие, больные, засохшие деревья).</a:t>
            </a:r>
          </a:p>
        </p:txBody>
      </p:sp>
      <p:sp>
        <p:nvSpPr>
          <p:cNvPr id="13" name="TextBox 12">
            <a:extLst>
              <a:ext uri="{FF2B5EF4-FFF2-40B4-BE49-F238E27FC236}">
                <a16:creationId xmlns:a16="http://schemas.microsoft.com/office/drawing/2014/main" id="{B8B6FC1C-1579-EDF7-A11F-D64282A14005}"/>
              </a:ext>
            </a:extLst>
          </p:cNvPr>
          <p:cNvSpPr txBox="1"/>
          <p:nvPr/>
        </p:nvSpPr>
        <p:spPr>
          <a:xfrm>
            <a:off x="334671" y="2061863"/>
            <a:ext cx="11585824" cy="342145"/>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Виды рубок ухода в молодняках</a:t>
            </a:r>
          </a:p>
        </p:txBody>
      </p:sp>
      <p:sp>
        <p:nvSpPr>
          <p:cNvPr id="14" name="TextBox 13">
            <a:extLst>
              <a:ext uri="{FF2B5EF4-FFF2-40B4-BE49-F238E27FC236}">
                <a16:creationId xmlns:a16="http://schemas.microsoft.com/office/drawing/2014/main" id="{72BE15E0-1385-AD2B-6A79-AA967923ED83}"/>
              </a:ext>
            </a:extLst>
          </p:cNvPr>
          <p:cNvSpPr txBox="1"/>
          <p:nvPr/>
        </p:nvSpPr>
        <p:spPr>
          <a:xfrm>
            <a:off x="334670" y="2470867"/>
            <a:ext cx="5447004" cy="1696362"/>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Осветление – это рубки, направленные на улучшение породного и качественного состава молодняков и условий роста деревьев целевых пород.</a:t>
            </a:r>
          </a:p>
          <a:p>
            <a:pPr algn="just">
              <a:lnSpc>
                <a:spcPct val="110000"/>
              </a:lnSpc>
            </a:pPr>
            <a:r>
              <a:rPr lang="ru-RU" sz="1600" dirty="0">
                <a:latin typeface="Arial" panose="020B0604020202020204" pitchFamily="34" charset="0"/>
                <a:cs typeface="Arial" panose="020B0604020202020204" pitchFamily="34" charset="0"/>
              </a:rPr>
              <a:t>Возраст рубки: для хвойных до 20 лет, для лиственных до 10 лет.</a:t>
            </a:r>
          </a:p>
          <a:p>
            <a:pPr>
              <a:lnSpc>
                <a:spcPct val="110000"/>
              </a:lnSpc>
            </a:pPr>
            <a:endParaRPr lang="ru-RU"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2363E1-14E6-E272-8EE9-A3D34049EEFC}"/>
              </a:ext>
            </a:extLst>
          </p:cNvPr>
          <p:cNvSpPr txBox="1"/>
          <p:nvPr/>
        </p:nvSpPr>
        <p:spPr>
          <a:xfrm>
            <a:off x="334670" y="4234089"/>
            <a:ext cx="5447004" cy="1973041"/>
          </a:xfrm>
          <a:prstGeom prst="rect">
            <a:avLst/>
          </a:prstGeom>
          <a:noFill/>
        </p:spPr>
        <p:txBody>
          <a:bodyPr wrap="square">
            <a:spAutoFit/>
          </a:bodyPr>
          <a:lstStyle/>
          <a:p>
            <a:pPr algn="just">
              <a:lnSpc>
                <a:spcPct val="110000"/>
              </a:lnSpc>
            </a:pPr>
            <a:r>
              <a:rPr lang="ru-RU" sz="1600" dirty="0">
                <a:latin typeface="Arial" panose="020B0604020202020204" pitchFamily="34" charset="0"/>
                <a:cs typeface="Arial" panose="020B0604020202020204" pitchFamily="34" charset="0"/>
              </a:rPr>
              <a:t>Прочистки – это рубки, направленные на регулирование густоты лесных насаждений и улучшение условий роста деревьев целевых пород, а также на продолжение формирования породного и качественного состава молодняков.</a:t>
            </a:r>
          </a:p>
          <a:p>
            <a:pPr algn="just">
              <a:lnSpc>
                <a:spcPct val="110000"/>
              </a:lnSpc>
            </a:pPr>
            <a:r>
              <a:rPr lang="ru-RU" sz="1600" dirty="0">
                <a:latin typeface="Arial" panose="020B0604020202020204" pitchFamily="34" charset="0"/>
                <a:cs typeface="Arial" panose="020B0604020202020204" pitchFamily="34" charset="0"/>
              </a:rPr>
              <a:t>Возраст рубки: для хвойных от 20 до 40 лет, для лиственных от 10 до 20 лет.</a:t>
            </a:r>
          </a:p>
        </p:txBody>
      </p:sp>
      <p:pic>
        <p:nvPicPr>
          <p:cNvPr id="7" name="Picture 6" descr="A picture containing tree, outdoor, grass, red&#10;&#10;Description automatically generated">
            <a:extLst>
              <a:ext uri="{FF2B5EF4-FFF2-40B4-BE49-F238E27FC236}">
                <a16:creationId xmlns:a16="http://schemas.microsoft.com/office/drawing/2014/main" id="{7ADAA7ED-69B5-6CAF-6DD0-B036BDEE07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16193" y="2516985"/>
            <a:ext cx="6004302" cy="3377420"/>
          </a:xfrm>
          <a:prstGeom prst="rect">
            <a:avLst/>
          </a:prstGeom>
          <a:ln>
            <a:noFill/>
          </a:ln>
          <a:effectLst>
            <a:softEdge rad="112500"/>
          </a:effectLst>
        </p:spPr>
      </p:pic>
      <p:sp>
        <p:nvSpPr>
          <p:cNvPr id="17" name="Title 1">
            <a:extLst>
              <a:ext uri="{FF2B5EF4-FFF2-40B4-BE49-F238E27FC236}">
                <a16:creationId xmlns:a16="http://schemas.microsoft.com/office/drawing/2014/main" id="{251DC774-8CF5-574A-A89A-E8C6DACF8125}"/>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Рубки ухода в молодняках</a:t>
            </a:r>
          </a:p>
        </p:txBody>
      </p:sp>
      <p:sp>
        <p:nvSpPr>
          <p:cNvPr id="18" name="Slide Number Placeholder 11">
            <a:extLst>
              <a:ext uri="{FF2B5EF4-FFF2-40B4-BE49-F238E27FC236}">
                <a16:creationId xmlns:a16="http://schemas.microsoft.com/office/drawing/2014/main" id="{0DD7D49B-7A51-9B4D-B577-608A6D2CB1E7}"/>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14</a:t>
            </a:fld>
            <a:endParaRPr lang="ru-RU" dirty="0">
              <a:solidFill>
                <a:schemeClr val="tx1"/>
              </a:solidFill>
              <a:latin typeface="Arial" panose="020B0604020202020204" pitchFamily="34" charset="0"/>
              <a:cs typeface="Arial" panose="020B0604020202020204" pitchFamily="34" charset="0"/>
            </a:endParaRPr>
          </a:p>
        </p:txBody>
      </p:sp>
      <p:grpSp>
        <p:nvGrpSpPr>
          <p:cNvPr id="11" name="Группа 10"/>
          <p:cNvGrpSpPr/>
          <p:nvPr/>
        </p:nvGrpSpPr>
        <p:grpSpPr>
          <a:xfrm>
            <a:off x="10889311" y="211457"/>
            <a:ext cx="1168718" cy="696254"/>
            <a:chOff x="10889311" y="211457"/>
            <a:chExt cx="1168718" cy="696254"/>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Прямоугольник 18"/>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97846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830997"/>
          </a:xfrm>
          <a:prstGeom prst="rect">
            <a:avLst/>
          </a:prstGeom>
          <a:noFill/>
        </p:spPr>
        <p:txBody>
          <a:bodyPr wrap="square">
            <a:spAutoFit/>
          </a:bodyPr>
          <a:lstStyle/>
          <a:p>
            <a:r>
              <a:rPr lang="ru-RU" sz="1600" dirty="0">
                <a:latin typeface="Arial" panose="020B0604020202020204" pitchFamily="34" charset="0"/>
                <a:cs typeface="Arial" panose="020B0604020202020204" pitchFamily="34" charset="0"/>
              </a:rPr>
              <a:t>В средневозрастных древостоях также проводят рубки ухода для увеличения прироста лучших деревьев целевых пород. Основные виды рубок ухода — прореживания и проходные. При проведении таких рубок ухода может быть получена товарная древесина, поэтому они называются коммерческими.</a:t>
            </a:r>
          </a:p>
        </p:txBody>
      </p:sp>
      <p:sp>
        <p:nvSpPr>
          <p:cNvPr id="13" name="TextBox 12">
            <a:extLst>
              <a:ext uri="{FF2B5EF4-FFF2-40B4-BE49-F238E27FC236}">
                <a16:creationId xmlns:a16="http://schemas.microsoft.com/office/drawing/2014/main" id="{B8B6FC1C-1579-EDF7-A11F-D64282A14005}"/>
              </a:ext>
            </a:extLst>
          </p:cNvPr>
          <p:cNvSpPr txBox="1"/>
          <p:nvPr/>
        </p:nvSpPr>
        <p:spPr>
          <a:xfrm>
            <a:off x="334671" y="2345913"/>
            <a:ext cx="11585824" cy="342145"/>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Виды коммерческих рубок ухода</a:t>
            </a:r>
          </a:p>
        </p:txBody>
      </p:sp>
      <p:sp>
        <p:nvSpPr>
          <p:cNvPr id="14" name="TextBox 13">
            <a:extLst>
              <a:ext uri="{FF2B5EF4-FFF2-40B4-BE49-F238E27FC236}">
                <a16:creationId xmlns:a16="http://schemas.microsoft.com/office/drawing/2014/main" id="{72BE15E0-1385-AD2B-6A79-AA967923ED83}"/>
              </a:ext>
            </a:extLst>
          </p:cNvPr>
          <p:cNvSpPr txBox="1"/>
          <p:nvPr/>
        </p:nvSpPr>
        <p:spPr>
          <a:xfrm>
            <a:off x="334670" y="2874317"/>
            <a:ext cx="5447004" cy="1569660"/>
          </a:xfrm>
          <a:prstGeom prst="rect">
            <a:avLst/>
          </a:prstGeom>
          <a:noFill/>
        </p:spPr>
        <p:txBody>
          <a:bodyPr wrap="square">
            <a:spAutoFit/>
          </a:bodyPr>
          <a:lstStyle/>
          <a:p>
            <a:pPr algn="just"/>
            <a:r>
              <a:rPr lang="ru-RU" sz="1600" dirty="0">
                <a:latin typeface="Arial" panose="020B0604020202020204" pitchFamily="34" charset="0"/>
                <a:cs typeface="Arial" panose="020B0604020202020204" pitchFamily="34" charset="0"/>
              </a:rPr>
              <a:t>Прореживания — рубки, направленные на создание в лесных насаждениях благоприятных условий для формирования стволов и крон лучших деревьев. </a:t>
            </a:r>
          </a:p>
          <a:p>
            <a:pPr algn="just"/>
            <a:r>
              <a:rPr lang="ru-RU" sz="1600" dirty="0">
                <a:latin typeface="Arial" panose="020B0604020202020204" pitchFamily="34" charset="0"/>
                <a:cs typeface="Arial" panose="020B0604020202020204" pitchFamily="34" charset="0"/>
              </a:rPr>
              <a:t>Возраст рубки: для хвойных от 40 до 60 лет, для лиственных от 20 до 40 лет.</a:t>
            </a:r>
          </a:p>
          <a:p>
            <a:endParaRPr lang="ru-RU"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2363E1-14E6-E272-8EE9-A3D34049EEFC}"/>
              </a:ext>
            </a:extLst>
          </p:cNvPr>
          <p:cNvSpPr txBox="1"/>
          <p:nvPr/>
        </p:nvSpPr>
        <p:spPr>
          <a:xfrm>
            <a:off x="334670" y="4511496"/>
            <a:ext cx="5447004" cy="1815882"/>
          </a:xfrm>
          <a:prstGeom prst="rect">
            <a:avLst/>
          </a:prstGeom>
          <a:noFill/>
        </p:spPr>
        <p:txBody>
          <a:bodyPr wrap="square">
            <a:spAutoFit/>
          </a:bodyPr>
          <a:lstStyle/>
          <a:p>
            <a:pPr algn="just"/>
            <a:r>
              <a:rPr lang="ru-RU" sz="1600" dirty="0">
                <a:latin typeface="Arial" panose="020B0604020202020204" pitchFamily="34" charset="0"/>
                <a:cs typeface="Arial" panose="020B0604020202020204" pitchFamily="34" charset="0"/>
              </a:rPr>
              <a:t>Проходными называются рубки, направленные на создание благоприятных условий роста лучших деревьев, увеличения их прироста, завершения формирования структуры насаждений. </a:t>
            </a:r>
          </a:p>
          <a:p>
            <a:pPr algn="just"/>
            <a:r>
              <a:rPr lang="ru-RU" sz="1600" dirty="0">
                <a:latin typeface="Arial" panose="020B0604020202020204" pitchFamily="34" charset="0"/>
                <a:cs typeface="Arial" panose="020B0604020202020204" pitchFamily="34" charset="0"/>
              </a:rPr>
              <a:t>Возраст рубки: для хвойных более 60 лет, для лиственных более 40 лет.</a:t>
            </a:r>
          </a:p>
          <a:p>
            <a:endParaRPr lang="ru-RU" sz="160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51DC774-8CF5-574A-A89A-E8C6DACF8125}"/>
              </a:ext>
            </a:extLst>
          </p:cNvPr>
          <p:cNvSpPr>
            <a:spLocks noGrp="1"/>
          </p:cNvSpPr>
          <p:nvPr>
            <p:ph type="title"/>
          </p:nvPr>
        </p:nvSpPr>
        <p:spPr>
          <a:xfrm>
            <a:off x="334670" y="211457"/>
            <a:ext cx="9955743" cy="839421"/>
          </a:xfrm>
        </p:spPr>
        <p:txBody>
          <a:bodyPr anchor="ctr">
            <a:noAutofit/>
          </a:bodyPr>
          <a:lstStyle/>
          <a:p>
            <a:r>
              <a:rPr lang="ru-RU" sz="2800" dirty="0">
                <a:latin typeface="Arial" panose="020B0604020202020204" pitchFamily="34" charset="0"/>
                <a:cs typeface="Arial" panose="020B0604020202020204" pitchFamily="34" charset="0"/>
              </a:rPr>
              <a:t>Коммерческие рубки ухода</a:t>
            </a:r>
          </a:p>
        </p:txBody>
      </p:sp>
      <p:pic>
        <p:nvPicPr>
          <p:cNvPr id="16" name="Picture 8" descr="A picture containing tree, outdoor, snow, plant&#10;&#10;Description automatically generated">
            <a:extLst>
              <a:ext uri="{FF2B5EF4-FFF2-40B4-BE49-F238E27FC236}">
                <a16:creationId xmlns:a16="http://schemas.microsoft.com/office/drawing/2014/main" id="{960AD8C8-D69B-434E-9465-B27FEEFB06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72244" y="2627554"/>
            <a:ext cx="5985086" cy="3366611"/>
          </a:xfrm>
          <a:prstGeom prst="rect">
            <a:avLst/>
          </a:prstGeom>
          <a:ln>
            <a:noFill/>
          </a:ln>
          <a:effectLst>
            <a:softEdge rad="112500"/>
          </a:effectLst>
        </p:spPr>
      </p:pic>
      <p:sp>
        <p:nvSpPr>
          <p:cNvPr id="18" name="Slide Number Placeholder 11">
            <a:extLst>
              <a:ext uri="{FF2B5EF4-FFF2-40B4-BE49-F238E27FC236}">
                <a16:creationId xmlns:a16="http://schemas.microsoft.com/office/drawing/2014/main" id="{920F3A25-B56E-A641-AB90-A218227B1F6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15</a:t>
            </a:fld>
            <a:endParaRPr lang="ru-RU" dirty="0">
              <a:solidFill>
                <a:schemeClr val="tx1"/>
              </a:solidFill>
              <a:latin typeface="Arial" panose="020B0604020202020204" pitchFamily="34" charset="0"/>
              <a:cs typeface="Arial" panose="020B0604020202020204" pitchFamily="34" charset="0"/>
            </a:endParaRPr>
          </a:p>
        </p:txBody>
      </p:sp>
      <p:grpSp>
        <p:nvGrpSpPr>
          <p:cNvPr id="11" name="Группа 10"/>
          <p:cNvGrpSpPr/>
          <p:nvPr/>
        </p:nvGrpSpPr>
        <p:grpSpPr>
          <a:xfrm>
            <a:off x="10889311" y="211457"/>
            <a:ext cx="1168718" cy="696254"/>
            <a:chOff x="10889311" y="211457"/>
            <a:chExt cx="1168718" cy="696254"/>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16188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Создание лесной инфраструктуры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765"/>
            <a:ext cx="5761329" cy="1717393"/>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К объектам лесной инфраструктуры относятся: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Просеки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Лесные дороги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Лесные склады</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Мосты</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другие объекты*</a:t>
            </a:r>
          </a:p>
        </p:txBody>
      </p:sp>
      <p:sp>
        <p:nvSpPr>
          <p:cNvPr id="4" name="TextBox 3">
            <a:extLst>
              <a:ext uri="{FF2B5EF4-FFF2-40B4-BE49-F238E27FC236}">
                <a16:creationId xmlns:a16="http://schemas.microsoft.com/office/drawing/2014/main" id="{A17EC22F-8C3C-AD6F-73AA-5D934A3C92F0}"/>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latin typeface="Arial" panose="020B0604020202020204" pitchFamily="34" charset="0"/>
                <a:cs typeface="Arial" panose="020B0604020202020204" pitchFamily="34" charset="0"/>
              </a:rPr>
              <a:t>*</a:t>
            </a:r>
            <a:r>
              <a:rPr lang="en-GB" sz="1100" b="1" dirty="0">
                <a:latin typeface="Arial" panose="020B0604020202020204" pitchFamily="34" charset="0"/>
                <a:cs typeface="Arial" panose="020B0604020202020204" pitchFamily="34" charset="0"/>
              </a:rPr>
              <a:t> </a:t>
            </a:r>
            <a:r>
              <a:rPr lang="ru-RU" sz="1100" b="1" dirty="0">
                <a:latin typeface="Arial" panose="020B0604020202020204" pitchFamily="34" charset="0"/>
                <a:cs typeface="Arial" panose="020B0604020202020204" pitchFamily="34" charset="0"/>
              </a:rPr>
              <a:t>Необходимые для использования, охраны, защиты и воспроизводства лесов</a:t>
            </a:r>
          </a:p>
        </p:txBody>
      </p:sp>
      <p:sp>
        <p:nvSpPr>
          <p:cNvPr id="5" name="TextBox 4">
            <a:extLst>
              <a:ext uri="{FF2B5EF4-FFF2-40B4-BE49-F238E27FC236}">
                <a16:creationId xmlns:a16="http://schemas.microsoft.com/office/drawing/2014/main" id="{EC03F853-83DE-2DA2-E7BA-39AAE0923A6A}"/>
              </a:ext>
            </a:extLst>
          </p:cNvPr>
          <p:cNvSpPr txBox="1"/>
          <p:nvPr/>
        </p:nvSpPr>
        <p:spPr>
          <a:xfrm>
            <a:off x="334670" y="3704076"/>
            <a:ext cx="5761329" cy="1717393"/>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На территории </a:t>
            </a:r>
            <a:r>
              <a:rPr lang="ru-RU" sz="1600" b="1" dirty="0" smtClean="0">
                <a:latin typeface="Arial" panose="020B0604020202020204" pitchFamily="34" charset="0"/>
                <a:cs typeface="Arial" panose="020B0604020202020204" pitchFamily="34" charset="0"/>
              </a:rPr>
              <a:t>управляемого лесного участка </a:t>
            </a:r>
            <a:r>
              <a:rPr lang="ru-RU" sz="1600" b="1" dirty="0">
                <a:latin typeface="Arial" panose="020B0604020202020204" pitchFamily="34" charset="0"/>
                <a:cs typeface="Arial" panose="020B0604020202020204" pitchFamily="34" charset="0"/>
              </a:rPr>
              <a:t>проектируются следующие мероприятия: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Реконструкция существующих дорог</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Разрубка и расчистка квартальных просек</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Строительство лесных складов и производственных площадок</a:t>
            </a:r>
          </a:p>
        </p:txBody>
      </p:sp>
      <p:pic>
        <p:nvPicPr>
          <p:cNvPr id="8" name="Picture 7" descr="A dirt road surrounded by trees&#10;&#10;Description automatically generated">
            <a:extLst>
              <a:ext uri="{FF2B5EF4-FFF2-40B4-BE49-F238E27FC236}">
                <a16:creationId xmlns:a16="http://schemas.microsoft.com/office/drawing/2014/main" id="{A48A60B4-680A-28E1-CB8A-D028BB0D8F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71234" y="1157637"/>
            <a:ext cx="2520000" cy="2520000"/>
          </a:xfrm>
          <a:prstGeom prst="ellipse">
            <a:avLst/>
          </a:prstGeom>
          <a:ln>
            <a:noFill/>
          </a:ln>
          <a:effectLst>
            <a:softEdge rad="112500"/>
          </a:effectLst>
        </p:spPr>
      </p:pic>
      <p:pic>
        <p:nvPicPr>
          <p:cNvPr id="10" name="Picture 9" descr="A dirt path through a forest&#10;&#10;Description automatically generated with low confidence">
            <a:extLst>
              <a:ext uri="{FF2B5EF4-FFF2-40B4-BE49-F238E27FC236}">
                <a16:creationId xmlns:a16="http://schemas.microsoft.com/office/drawing/2014/main" id="{FED61371-2B91-629E-D5C7-5CBDFCB500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00495" y="1157637"/>
            <a:ext cx="2520000" cy="2520000"/>
          </a:xfrm>
          <a:prstGeom prst="ellipse">
            <a:avLst/>
          </a:prstGeom>
          <a:ln>
            <a:noFill/>
          </a:ln>
          <a:effectLst>
            <a:softEdge rad="112500"/>
          </a:effectLst>
        </p:spPr>
      </p:pic>
      <p:pic>
        <p:nvPicPr>
          <p:cNvPr id="13" name="Picture 12" descr="A river running through a forest&#10;&#10;Description automatically generated with medium confidence">
            <a:extLst>
              <a:ext uri="{FF2B5EF4-FFF2-40B4-BE49-F238E27FC236}">
                <a16:creationId xmlns:a16="http://schemas.microsoft.com/office/drawing/2014/main" id="{50C01036-0F61-9115-42B1-5E7E8644DC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02174" y="3859066"/>
            <a:ext cx="2520000" cy="2520000"/>
          </a:xfrm>
          <a:prstGeom prst="ellipse">
            <a:avLst/>
          </a:prstGeom>
          <a:ln>
            <a:noFill/>
          </a:ln>
          <a:effectLst>
            <a:softEdge rad="112500"/>
          </a:effectLst>
        </p:spPr>
      </p:pic>
      <p:pic>
        <p:nvPicPr>
          <p:cNvPr id="15" name="Picture 14">
            <a:extLst>
              <a:ext uri="{FF2B5EF4-FFF2-40B4-BE49-F238E27FC236}">
                <a16:creationId xmlns:a16="http://schemas.microsoft.com/office/drawing/2014/main" id="{0D15892B-6D98-B2FD-A546-BFBBB67CD4F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400495" y="3845958"/>
            <a:ext cx="2520000" cy="2520000"/>
          </a:xfrm>
          <a:prstGeom prst="ellipse">
            <a:avLst/>
          </a:prstGeom>
          <a:ln>
            <a:noFill/>
          </a:ln>
          <a:effectLst>
            <a:softEdge rad="112500"/>
          </a:effectLst>
        </p:spPr>
      </p:pic>
      <p:sp>
        <p:nvSpPr>
          <p:cNvPr id="14" name="Slide Number Placeholder 11">
            <a:extLst>
              <a:ext uri="{FF2B5EF4-FFF2-40B4-BE49-F238E27FC236}">
                <a16:creationId xmlns:a16="http://schemas.microsoft.com/office/drawing/2014/main" id="{F89E51D4-1228-0742-8CE6-7E98155BD4E9}"/>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16</a:t>
            </a:fld>
            <a:endParaRPr lang="ru-RU" dirty="0">
              <a:solidFill>
                <a:schemeClr val="tx1"/>
              </a:solidFill>
              <a:latin typeface="Arial" panose="020B0604020202020204" pitchFamily="34" charset="0"/>
              <a:cs typeface="Arial" panose="020B0604020202020204" pitchFamily="34" charset="0"/>
            </a:endParaRPr>
          </a:p>
        </p:txBody>
      </p:sp>
      <p:grpSp>
        <p:nvGrpSpPr>
          <p:cNvPr id="16" name="Группа 15"/>
          <p:cNvGrpSpPr/>
          <p:nvPr/>
        </p:nvGrpSpPr>
        <p:grpSpPr>
          <a:xfrm>
            <a:off x="10889311" y="211457"/>
            <a:ext cx="1168718" cy="696254"/>
            <a:chOff x="10889311" y="211457"/>
            <a:chExt cx="1168718" cy="696254"/>
          </a:xfrm>
        </p:grpSpPr>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861662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Охрана и защита лесов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446550"/>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Мероприятия по охране лесов от пожаров</a:t>
            </a:r>
          </a:p>
          <a:p>
            <a:pPr>
              <a:lnSpc>
                <a:spcPct val="110000"/>
              </a:lnSpc>
            </a:pPr>
            <a:r>
              <a:rPr lang="ru-RU" sz="1600" dirty="0">
                <a:latin typeface="Arial" panose="020B0604020202020204" pitchFamily="34" charset="0"/>
                <a:cs typeface="Arial" panose="020B0604020202020204" pitchFamily="34" charset="0"/>
              </a:rPr>
              <a:t>Мероприятия по охране лесов от пожаров являются обязательными для исполнения арендатором лесных участков. В целях обеспечения пожарной безопасности на лесном участке арендатор обязан проводить противопожарное устройство лесов, обеспечить создание систем и средств предупреждения лесных пожаров, создавать запасы ГСМ на пожароопасный период.</a:t>
            </a:r>
          </a:p>
        </p:txBody>
      </p:sp>
      <p:sp>
        <p:nvSpPr>
          <p:cNvPr id="4" name="TextBox 3">
            <a:extLst>
              <a:ext uri="{FF2B5EF4-FFF2-40B4-BE49-F238E27FC236}">
                <a16:creationId xmlns:a16="http://schemas.microsoft.com/office/drawing/2014/main" id="{55C6840B-8A4E-61C7-45A5-BC3049826E9B}"/>
              </a:ext>
            </a:extLst>
          </p:cNvPr>
          <p:cNvSpPr txBox="1"/>
          <p:nvPr/>
        </p:nvSpPr>
        <p:spPr>
          <a:xfrm>
            <a:off x="334670" y="2888609"/>
            <a:ext cx="6028030" cy="3321422"/>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На участках запроектированы следующие мероприятия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прочистка противопожарных минерализованных полос и их обновление;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установка и содержание противопожарных стендов, аншлагов и плакатов;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реконструкция и строительство дорог противопожарного назначения;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прокладка (разрубка) и прочистка просек, противопожарных разрывов;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установка и эксплуатация шлагбаумов;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благоустройство и содержание мест отдыха граждан;</a:t>
            </a:r>
          </a:p>
          <a:p>
            <a:pPr marL="285750" indent="-285750">
              <a:lnSpc>
                <a:spcPct val="110000"/>
              </a:lnSpc>
              <a:buFont typeface="Arial" panose="020B0604020202020204" pitchFamily="34" charset="0"/>
              <a:buChar char="•"/>
            </a:pPr>
            <a:endParaRPr lang="ru-RU"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2BCF597-14BF-7089-0A37-1182BB5B13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609"/>
          <a:stretch/>
        </p:blipFill>
        <p:spPr>
          <a:xfrm>
            <a:off x="8907981" y="2465695"/>
            <a:ext cx="2565863" cy="2565863"/>
          </a:xfrm>
          <a:prstGeom prst="ellipse">
            <a:avLst/>
          </a:prstGeom>
          <a:ln>
            <a:noFill/>
          </a:ln>
          <a:effectLst>
            <a:glow rad="228600">
              <a:schemeClr val="bg1">
                <a:alpha val="40000"/>
              </a:schemeClr>
            </a:glow>
            <a:softEdge rad="112500"/>
          </a:effectLst>
        </p:spPr>
      </p:pic>
      <p:pic>
        <p:nvPicPr>
          <p:cNvPr id="13" name="Picture 12" descr="A picture containing grass, outdoor, tree, ground&#10;&#10;Description automatically generated">
            <a:extLst>
              <a:ext uri="{FF2B5EF4-FFF2-40B4-BE49-F238E27FC236}">
                <a16:creationId xmlns:a16="http://schemas.microsoft.com/office/drawing/2014/main" id="{E88ECB77-C2F8-FF80-5A20-22B3FDC5EE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4920" y="3138355"/>
            <a:ext cx="2305611" cy="2305611"/>
          </a:xfrm>
          <a:prstGeom prst="ellipse">
            <a:avLst/>
          </a:prstGeom>
          <a:ln>
            <a:noFill/>
          </a:ln>
          <a:effectLst>
            <a:glow rad="228600">
              <a:schemeClr val="bg1">
                <a:alpha val="40000"/>
              </a:schemeClr>
            </a:glow>
            <a:softEdge rad="112500"/>
          </a:effectLst>
        </p:spPr>
      </p:pic>
      <p:pic>
        <p:nvPicPr>
          <p:cNvPr id="10" name="Picture 9">
            <a:extLst>
              <a:ext uri="{FF2B5EF4-FFF2-40B4-BE49-F238E27FC236}">
                <a16:creationId xmlns:a16="http://schemas.microsoft.com/office/drawing/2014/main" id="{40BE201C-5747-B900-5CA8-2C1D8A30BD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89106" y="4697699"/>
            <a:ext cx="1657335" cy="1657335"/>
          </a:xfrm>
          <a:prstGeom prst="ellipse">
            <a:avLst/>
          </a:prstGeom>
          <a:ln>
            <a:noFill/>
          </a:ln>
          <a:effectLst>
            <a:glow rad="228600">
              <a:schemeClr val="bg1">
                <a:alpha val="40000"/>
              </a:schemeClr>
            </a:glow>
            <a:softEdge rad="112500"/>
          </a:effectLst>
        </p:spPr>
      </p:pic>
      <p:sp>
        <p:nvSpPr>
          <p:cNvPr id="11" name="Slide Number Placeholder 11">
            <a:extLst>
              <a:ext uri="{FF2B5EF4-FFF2-40B4-BE49-F238E27FC236}">
                <a16:creationId xmlns:a16="http://schemas.microsoft.com/office/drawing/2014/main" id="{D5E2E98D-FC14-B64C-B4B1-574BEF39E2DF}"/>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17</a:t>
            </a:fld>
            <a:endParaRPr lang="ru-RU" dirty="0">
              <a:solidFill>
                <a:schemeClr val="tx1"/>
              </a:solidFill>
              <a:latin typeface="Arial" panose="020B0604020202020204" pitchFamily="34" charset="0"/>
              <a:cs typeface="Arial" panose="020B0604020202020204" pitchFamily="34" charset="0"/>
            </a:endParaRPr>
          </a:p>
        </p:txBody>
      </p:sp>
      <p:grpSp>
        <p:nvGrpSpPr>
          <p:cNvPr id="14" name="Группа 13"/>
          <p:cNvGrpSpPr/>
          <p:nvPr/>
        </p:nvGrpSpPr>
        <p:grpSpPr>
          <a:xfrm>
            <a:off x="10889311" y="211457"/>
            <a:ext cx="1168718" cy="696254"/>
            <a:chOff x="10889311" y="211457"/>
            <a:chExt cx="1168718" cy="696254"/>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60798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Охрана и защита лесов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493288"/>
            <a:ext cx="11585824" cy="1175706"/>
          </a:xfrm>
          <a:prstGeom prst="rect">
            <a:avLst/>
          </a:prstGeom>
          <a:noFill/>
        </p:spPr>
        <p:txBody>
          <a:bodyPr wrap="square">
            <a:spAutoFit/>
          </a:bodyPr>
          <a:lstStyle/>
          <a:p>
            <a:pPr algn="ctr">
              <a:lnSpc>
                <a:spcPct val="110000"/>
              </a:lnSpc>
            </a:pPr>
            <a:r>
              <a:rPr lang="ru-RU" sz="1600" b="1" dirty="0">
                <a:latin typeface="Arial" panose="020B0604020202020204" pitchFamily="34" charset="0"/>
                <a:cs typeface="Arial" panose="020B0604020202020204" pitchFamily="34" charset="0"/>
              </a:rPr>
              <a:t>Основным источником пожаров является неосторожное обращение с огнем людей, посещающих лес. </a:t>
            </a:r>
            <a:endParaRPr lang="en-GB" sz="1600" b="1" dirty="0">
              <a:latin typeface="Arial" panose="020B0604020202020204" pitchFamily="34" charset="0"/>
              <a:cs typeface="Arial" panose="020B0604020202020204" pitchFamily="34" charset="0"/>
            </a:endParaRPr>
          </a:p>
          <a:p>
            <a:pPr algn="ctr">
              <a:lnSpc>
                <a:spcPct val="110000"/>
              </a:lnSpc>
            </a:pPr>
            <a:endParaRPr lang="en-GB" sz="1600" dirty="0">
              <a:latin typeface="Arial" panose="020B0604020202020204" pitchFamily="34" charset="0"/>
              <a:cs typeface="Arial" panose="020B0604020202020204" pitchFamily="34" charset="0"/>
            </a:endParaRPr>
          </a:p>
          <a:p>
            <a:pPr algn="ctr">
              <a:lnSpc>
                <a:spcPct val="110000"/>
              </a:lnSpc>
            </a:pPr>
            <a:r>
              <a:rPr lang="ru-RU" sz="1600" b="1" dirty="0">
                <a:latin typeface="Arial" panose="020B0604020202020204" pitchFamily="34" charset="0"/>
                <a:cs typeface="Arial" panose="020B0604020202020204" pitchFamily="34" charset="0"/>
              </a:rPr>
              <a:t>Пожалуйста, соблюдайте требования пожарной безопасности, особенно в пожароопасный сезон </a:t>
            </a:r>
            <a:r>
              <a:rPr lang="en-GB" sz="1600" b="1" dirty="0">
                <a:latin typeface="Arial" panose="020B0604020202020204" pitchFamily="34" charset="0"/>
                <a:cs typeface="Arial" panose="020B0604020202020204" pitchFamily="34" charset="0"/>
              </a:rPr>
              <a:t/>
            </a:r>
            <a:br>
              <a:rPr lang="en-GB" sz="1600" b="1" dirty="0">
                <a:latin typeface="Arial" panose="020B0604020202020204" pitchFamily="34" charset="0"/>
                <a:cs typeface="Arial" panose="020B0604020202020204" pitchFamily="34" charset="0"/>
              </a:rPr>
            </a:br>
            <a:r>
              <a:rPr lang="ru-RU" sz="1600" b="1" dirty="0">
                <a:latin typeface="Arial" panose="020B0604020202020204" pitchFamily="34" charset="0"/>
                <a:cs typeface="Arial" panose="020B0604020202020204" pitchFamily="34" charset="0"/>
              </a:rPr>
              <a:t>(с момента схода снега до образования снежного покрова).</a:t>
            </a:r>
          </a:p>
        </p:txBody>
      </p:sp>
      <p:sp>
        <p:nvSpPr>
          <p:cNvPr id="11" name="Slide Number Placeholder 11">
            <a:extLst>
              <a:ext uri="{FF2B5EF4-FFF2-40B4-BE49-F238E27FC236}">
                <a16:creationId xmlns:a16="http://schemas.microsoft.com/office/drawing/2014/main" id="{D5E2E98D-FC14-B64C-B4B1-574BEF39E2DF}"/>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18</a:t>
            </a:fld>
            <a:endParaRPr lang="ru-RU" dirty="0">
              <a:solidFill>
                <a:schemeClr val="tx1"/>
              </a:solidFill>
              <a:latin typeface="Arial" panose="020B0604020202020204" pitchFamily="34" charset="0"/>
              <a:cs typeface="Arial" panose="020B0604020202020204" pitchFamily="34" charset="0"/>
            </a:endParaRPr>
          </a:p>
        </p:txBody>
      </p:sp>
      <p:pic>
        <p:nvPicPr>
          <p:cNvPr id="17" name="Picture 16" descr="A red and white sign&#10;&#10;Description automatically generated with low confidence">
            <a:extLst>
              <a:ext uri="{FF2B5EF4-FFF2-40B4-BE49-F238E27FC236}">
                <a16:creationId xmlns:a16="http://schemas.microsoft.com/office/drawing/2014/main" id="{0CA0672F-0FB3-6B41-EED9-F25A256F02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665" y="3477702"/>
            <a:ext cx="2160000" cy="2160000"/>
          </a:xfrm>
          <a:prstGeom prst="rect">
            <a:avLst/>
          </a:prstGeom>
        </p:spPr>
      </p:pic>
      <p:pic>
        <p:nvPicPr>
          <p:cNvPr id="19" name="Picture 18" descr="A picture containing text, outdoor, clipart&#10;&#10;Description automatically generated">
            <a:extLst>
              <a:ext uri="{FF2B5EF4-FFF2-40B4-BE49-F238E27FC236}">
                <a16:creationId xmlns:a16="http://schemas.microsoft.com/office/drawing/2014/main" id="{283244E7-6F17-D6E2-8B3D-5A39F4D636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5335" y="3477702"/>
            <a:ext cx="2160000" cy="2160000"/>
          </a:xfrm>
          <a:prstGeom prst="rect">
            <a:avLst/>
          </a:prstGeom>
        </p:spPr>
      </p:pic>
      <p:pic>
        <p:nvPicPr>
          <p:cNvPr id="21" name="Picture 20" descr="Logo&#10;&#10;Description automatically generated">
            <a:extLst>
              <a:ext uri="{FF2B5EF4-FFF2-40B4-BE49-F238E27FC236}">
                <a16:creationId xmlns:a16="http://schemas.microsoft.com/office/drawing/2014/main" id="{CDBE9D4F-25EC-3B41-47D2-AF4B8BC179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6000" y="3477702"/>
            <a:ext cx="2160000" cy="2160000"/>
          </a:xfrm>
          <a:prstGeom prst="rect">
            <a:avLst/>
          </a:prstGeom>
        </p:spPr>
      </p:pic>
      <p:pic>
        <p:nvPicPr>
          <p:cNvPr id="23" name="Picture 22" descr="Icon&#10;&#10;Description automatically generated">
            <a:extLst>
              <a:ext uri="{FF2B5EF4-FFF2-40B4-BE49-F238E27FC236}">
                <a16:creationId xmlns:a16="http://schemas.microsoft.com/office/drawing/2014/main" id="{E8B57C06-F577-FF74-0BA3-489126ED55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97330" y="3477702"/>
            <a:ext cx="2160000" cy="2160000"/>
          </a:xfrm>
          <a:prstGeom prst="rect">
            <a:avLst/>
          </a:prstGeom>
        </p:spPr>
      </p:pic>
      <p:pic>
        <p:nvPicPr>
          <p:cNvPr id="25" name="Picture 24" descr="Logo&#10;&#10;Description automatically generated">
            <a:extLst>
              <a:ext uri="{FF2B5EF4-FFF2-40B4-BE49-F238E27FC236}">
                <a16:creationId xmlns:a16="http://schemas.microsoft.com/office/drawing/2014/main" id="{DB68E6FC-B181-96A4-A01D-37AC3D98F38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4670" y="3477702"/>
            <a:ext cx="2160000" cy="2160000"/>
          </a:xfrm>
          <a:prstGeom prst="rect">
            <a:avLst/>
          </a:prstGeom>
        </p:spPr>
      </p:pic>
      <p:grpSp>
        <p:nvGrpSpPr>
          <p:cNvPr id="13" name="Группа 12"/>
          <p:cNvGrpSpPr/>
          <p:nvPr/>
        </p:nvGrpSpPr>
        <p:grpSpPr>
          <a:xfrm>
            <a:off x="10889311" y="211457"/>
            <a:ext cx="1168718" cy="696254"/>
            <a:chOff x="10889311" y="211457"/>
            <a:chExt cx="1168718" cy="696254"/>
          </a:xfrm>
        </p:grpSpPr>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93108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Охрана и защита лесов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816669"/>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Санитарно-оздоровительные мероприятия</a:t>
            </a:r>
          </a:p>
          <a:p>
            <a:pPr>
              <a:lnSpc>
                <a:spcPct val="110000"/>
              </a:lnSpc>
              <a:spcAft>
                <a:spcPts val="600"/>
              </a:spcAft>
            </a:pPr>
            <a:r>
              <a:rPr lang="ru-RU" sz="1600" dirty="0">
                <a:latin typeface="Arial" panose="020B0604020202020204" pitchFamily="34" charset="0"/>
                <a:cs typeface="Arial" panose="020B0604020202020204" pitchFamily="34" charset="0"/>
              </a:rPr>
              <a:t>Территория </a:t>
            </a:r>
            <a:r>
              <a:rPr lang="ru-RU" sz="1600" dirty="0" smtClean="0">
                <a:latin typeface="Arial" panose="020B0604020202020204" pitchFamily="34" charset="0"/>
                <a:cs typeface="Arial" panose="020B0604020202020204" pitchFamily="34" charset="0"/>
              </a:rPr>
              <a:t>управляемого лесного участка </a:t>
            </a:r>
            <a:r>
              <a:rPr lang="ru-RU" sz="1600" dirty="0">
                <a:latin typeface="Arial" panose="020B0604020202020204" pitchFamily="34" charset="0"/>
                <a:cs typeface="Arial" panose="020B0604020202020204" pitchFamily="34" charset="0"/>
              </a:rPr>
              <a:t>относится к зоне слабой лесопатологической угрозы. По результатам лесоустройства санитарное состояние насаждений в целом оценивается как удовлетворительное.</a:t>
            </a:r>
          </a:p>
          <a:p>
            <a:pPr>
              <a:lnSpc>
                <a:spcPct val="110000"/>
              </a:lnSpc>
              <a:spcAft>
                <a:spcPts val="600"/>
              </a:spcAft>
            </a:pPr>
            <a:r>
              <a:rPr lang="ru-RU" sz="1600" dirty="0">
                <a:latin typeface="Arial" panose="020B0604020202020204" pitchFamily="34" charset="0"/>
                <a:cs typeface="Arial" panose="020B0604020202020204" pitchFamily="34" charset="0"/>
              </a:rPr>
              <a:t>Организация осуществляет контроль состояния лесных насаждений.</a:t>
            </a:r>
          </a:p>
          <a:p>
            <a:pPr>
              <a:lnSpc>
                <a:spcPct val="110000"/>
              </a:lnSpc>
              <a:spcAft>
                <a:spcPts val="600"/>
              </a:spcAft>
            </a:pPr>
            <a:r>
              <a:rPr lang="ru-RU" sz="1600" dirty="0">
                <a:latin typeface="Arial" panose="020B0604020202020204" pitchFamily="34" charset="0"/>
                <a:cs typeface="Arial" panose="020B0604020202020204" pitchFamily="34" charset="0"/>
              </a:rPr>
              <a:t>В случае выявления очагов вредных организмов, проводятся лесопатологические обследования, на основании которых проектируются санитарно-оздоровительные мероприятия. </a:t>
            </a:r>
          </a:p>
          <a:p>
            <a:pPr>
              <a:lnSpc>
                <a:spcPct val="110000"/>
              </a:lnSpc>
              <a:spcAft>
                <a:spcPts val="600"/>
              </a:spcAft>
            </a:pPr>
            <a:r>
              <a:rPr lang="ru-RU" sz="1600" dirty="0">
                <a:latin typeface="Arial" panose="020B0604020202020204" pitchFamily="34" charset="0"/>
                <a:cs typeface="Arial" panose="020B0604020202020204" pitchFamily="34" charset="0"/>
              </a:rPr>
              <a:t>Лесопатологические обследования и назначение санитарно-оздоровительных мероприятий контролируются органами исполнительной власти в области лесных отношений.</a:t>
            </a:r>
          </a:p>
          <a:p>
            <a:pPr>
              <a:lnSpc>
                <a:spcPct val="110000"/>
              </a:lnSpc>
            </a:pPr>
            <a:endParaRPr lang="ru-RU"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C6840B-8A4E-61C7-45A5-BC3049826E9B}"/>
              </a:ext>
            </a:extLst>
          </p:cNvPr>
          <p:cNvSpPr txBox="1"/>
          <p:nvPr/>
        </p:nvSpPr>
        <p:spPr>
          <a:xfrm>
            <a:off x="334670" y="3900054"/>
            <a:ext cx="7119076" cy="1446550"/>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Результаты лесопатологических обследований доступны:</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Министерство лесного комплекса Иркутской области: </a:t>
            </a:r>
          </a:p>
          <a:p>
            <a:pPr>
              <a:lnSpc>
                <a:spcPct val="110000"/>
              </a:lnSpc>
            </a:pPr>
            <a:r>
              <a:rPr lang="en-GB" sz="1600" dirty="0">
                <a:latin typeface="Arial" panose="020B0604020202020204" pitchFamily="34" charset="0"/>
                <a:cs typeface="Arial" panose="020B0604020202020204" pitchFamily="34" charset="0"/>
                <a:hlinkClick r:id="rId2"/>
              </a:rPr>
              <a:t>https://irkobl.ru/sites/alh/OhranaIZaschita/AktiNew/</a:t>
            </a:r>
            <a:endParaRPr lang="ru-RU" sz="1600" dirty="0">
              <a:latin typeface="Arial" panose="020B0604020202020204" pitchFamily="34" charset="0"/>
              <a:cs typeface="Arial" panose="020B0604020202020204" pitchFamily="34" charset="0"/>
            </a:endParaRPr>
          </a:p>
          <a:p>
            <a:pPr lvl="1">
              <a:lnSpc>
                <a:spcPct val="110000"/>
              </a:lnSpc>
            </a:pPr>
            <a:endParaRPr lang="ru-RU" sz="1600" dirty="0">
              <a:latin typeface="Arial" panose="020B0604020202020204" pitchFamily="34" charset="0"/>
              <a:cs typeface="Arial" panose="020B0604020202020204" pitchFamily="34" charset="0"/>
            </a:endParaRPr>
          </a:p>
        </p:txBody>
      </p:sp>
      <p:pic>
        <p:nvPicPr>
          <p:cNvPr id="8" name="Picture 7" descr="A picture containing tree, outdoor, forest, plant&#10;&#10;Description automatically generated">
            <a:extLst>
              <a:ext uri="{FF2B5EF4-FFF2-40B4-BE49-F238E27FC236}">
                <a16:creationId xmlns:a16="http://schemas.microsoft.com/office/drawing/2014/main" id="{DF9D6AB8-28A3-40C0-D981-4C95E185A9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3746" y="3550682"/>
            <a:ext cx="4249115" cy="2655697"/>
          </a:xfrm>
          <a:prstGeom prst="rect">
            <a:avLst/>
          </a:prstGeom>
          <a:ln>
            <a:noFill/>
          </a:ln>
          <a:effectLst>
            <a:softEdge rad="112500"/>
          </a:effectLst>
        </p:spPr>
      </p:pic>
      <p:pic>
        <p:nvPicPr>
          <p:cNvPr id="10" name="Graphic 9" descr="Thumbs up sign with solid fill">
            <a:extLst>
              <a:ext uri="{FF2B5EF4-FFF2-40B4-BE49-F238E27FC236}">
                <a16:creationId xmlns:a16="http://schemas.microsoft.com/office/drawing/2014/main" id="{D3D686A5-62F2-1FEB-F554-1546E995FB4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658270" y="4878530"/>
            <a:ext cx="1175940" cy="1175940"/>
          </a:xfrm>
          <a:prstGeom prst="rect">
            <a:avLst/>
          </a:prstGeom>
          <a:effectLst>
            <a:glow rad="228600">
              <a:schemeClr val="bg1">
                <a:alpha val="76000"/>
              </a:schemeClr>
            </a:glow>
          </a:effectLst>
        </p:spPr>
      </p:pic>
      <p:sp>
        <p:nvSpPr>
          <p:cNvPr id="11" name="Slide Number Placeholder 11">
            <a:extLst>
              <a:ext uri="{FF2B5EF4-FFF2-40B4-BE49-F238E27FC236}">
                <a16:creationId xmlns:a16="http://schemas.microsoft.com/office/drawing/2014/main" id="{0C84DA94-01AC-C445-AE12-20AC36018DF3}"/>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19</a:t>
            </a:fld>
            <a:endParaRPr lang="ru-RU" dirty="0">
              <a:solidFill>
                <a:schemeClr val="tx1"/>
              </a:solidFill>
              <a:latin typeface="Arial" panose="020B0604020202020204" pitchFamily="34" charset="0"/>
              <a:cs typeface="Arial" panose="020B0604020202020204" pitchFamily="34" charset="0"/>
            </a:endParaRPr>
          </a:p>
        </p:txBody>
      </p:sp>
      <p:grpSp>
        <p:nvGrpSpPr>
          <p:cNvPr id="13" name="Группа 12"/>
          <p:cNvGrpSpPr/>
          <p:nvPr/>
        </p:nvGrpSpPr>
        <p:grpSpPr>
          <a:xfrm>
            <a:off x="10889311" y="211457"/>
            <a:ext cx="1168718" cy="696254"/>
            <a:chOff x="10889311" y="211457"/>
            <a:chExt cx="1168718" cy="696254"/>
          </a:xfrm>
        </p:grpSpPr>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49304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Содержание</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20000" cy="5287666"/>
          </a:xfrm>
          <a:prstGeom prst="rect">
            <a:avLst/>
          </a:prstGeom>
          <a:noFill/>
        </p:spPr>
        <p:txBody>
          <a:bodyPr wrap="square">
            <a:spAutoFit/>
          </a:bodyPr>
          <a:lstStyle/>
          <a:p>
            <a:pPr marL="285750" indent="-285750">
              <a:lnSpc>
                <a:spcPct val="110000"/>
              </a:lnSpc>
              <a:buFont typeface="Arial" panose="020B0604020202020204" pitchFamily="34" charset="0"/>
              <a:buChar char="•"/>
              <a:tabLst>
                <a:tab pos="7920000" algn="r"/>
              </a:tabLst>
            </a:pPr>
            <a:r>
              <a:rPr lang="ru-RU" sz="1400" b="1" dirty="0" smtClean="0">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xmlns="" val="tx"/>
                    </a:ext>
                  </a:extLst>
                </a:hlinkClick>
              </a:rPr>
              <a:t>Информация </a:t>
            </a:r>
            <a:r>
              <a:rPr lang="ru-RU" sz="1400" b="1" dirty="0">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xmlns="" val="tx"/>
                    </a:ext>
                  </a:extLst>
                </a:hlinkClick>
              </a:rPr>
              <a:t>об </a:t>
            </a:r>
            <a:r>
              <a:rPr lang="ru-RU" sz="1400" b="1" dirty="0">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xmlns="" val="tx"/>
                    </a:ext>
                  </a:extLst>
                </a:hlinkClick>
              </a:rPr>
              <a:t>Организации</a:t>
            </a:r>
            <a:r>
              <a:rPr lang="ru-RU" sz="1400" b="1" dirty="0">
                <a:latin typeface="Arial" panose="020B0604020202020204" pitchFamily="34" charset="0"/>
                <a:cs typeface="Arial" panose="020B0604020202020204" pitchFamily="34" charset="0"/>
              </a:rPr>
              <a:t>	</a:t>
            </a:r>
          </a:p>
          <a:p>
            <a:pPr marL="285750" indent="-285750">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xmlns="" val="tx"/>
                    </a:ext>
                  </a:extLst>
                </a:hlinkClick>
              </a:rPr>
              <a:t>Расположение и управление арендованных участков</a:t>
            </a:r>
            <a:endParaRPr lang="ru-RU" sz="14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xmlns="" val="tx"/>
                    </a:ext>
                  </a:extLst>
                </a:hlinkClick>
              </a:rPr>
              <a:t>Цели плана управления</a:t>
            </a:r>
            <a:endParaRPr lang="ru-RU" sz="14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xmlns="" val="tx"/>
                    </a:ext>
                  </a:extLst>
                </a:hlinkClick>
              </a:rPr>
              <a:t>Цикл лесохозяйственных работ</a:t>
            </a:r>
            <a:endParaRPr lang="ru-RU" sz="1400" b="1"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xmlns="" val="tx"/>
                    </a:ext>
                  </a:extLst>
                </a:hlinkClick>
              </a:rPr>
              <a:t>заготовка древесины</a:t>
            </a:r>
            <a:endParaRPr lang="ru-RU" sz="1400"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xmlns="" val="tx"/>
                    </a:ext>
                  </a:extLst>
                </a:hlinkClick>
              </a:rPr>
              <a:t>технологии заготовки древесины</a:t>
            </a:r>
            <a:endParaRPr lang="ru-RU" sz="1400"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xmlns="" val="tx"/>
                    </a:ext>
                  </a:extLst>
                </a:hlinkClick>
              </a:rPr>
              <a:t>информация по </a:t>
            </a:r>
            <a:r>
              <a:rPr lang="ru-RU" sz="1400" dirty="0" smtClean="0">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xmlns="" val="tx"/>
                    </a:ext>
                  </a:extLst>
                </a:hlinkClick>
              </a:rPr>
              <a:t>безопасности </a:t>
            </a:r>
            <a:r>
              <a:rPr lang="ru-RU" sz="1400" dirty="0">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xmlns="" val="tx"/>
                    </a:ext>
                  </a:extLst>
                </a:hlinkClick>
              </a:rPr>
              <a:t>для населения</a:t>
            </a:r>
            <a:endParaRPr lang="ru-RU" sz="1400"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xmlns="" val="tx"/>
                    </a:ext>
                  </a:extLst>
                </a:hlinkClick>
              </a:rPr>
              <a:t>вывозка древесины</a:t>
            </a:r>
            <a:endParaRPr lang="ru-RU" sz="1400"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xmlns="" val="tx"/>
                    </a:ext>
                  </a:extLst>
                </a:hlinkClick>
              </a:rPr>
              <a:t>очистка мест рубок</a:t>
            </a:r>
            <a:endParaRPr lang="ru-RU" sz="1400"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xmlns="" val="tx"/>
                    </a:ext>
                  </a:extLst>
                </a:hlinkClick>
              </a:rPr>
              <a:t>лесовосстановление</a:t>
            </a:r>
            <a:endParaRPr lang="ru-RU" sz="1400"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xmlns="" val="tx"/>
                    </a:ext>
                  </a:extLst>
                </a:hlinkClick>
              </a:rPr>
              <a:t>рубки ухода в молодняках</a:t>
            </a:r>
            <a:endParaRPr lang="ru-RU" sz="1400" dirty="0">
              <a:latin typeface="Arial" panose="020B0604020202020204" pitchFamily="34" charset="0"/>
              <a:cs typeface="Arial" panose="020B0604020202020204" pitchFamily="34" charset="0"/>
            </a:endParaRPr>
          </a:p>
          <a:p>
            <a:pPr marL="285750" indent="171450">
              <a:lnSpc>
                <a:spcPct val="110000"/>
              </a:lnSpc>
              <a:buFontTx/>
              <a:buChar char="-"/>
            </a:pPr>
            <a:r>
              <a:rPr lang="ru-RU" sz="1400" dirty="0">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xmlns="" val="tx"/>
                    </a:ext>
                  </a:extLst>
                </a:hlinkClick>
              </a:rPr>
              <a:t>коммерческие рубки ухода</a:t>
            </a:r>
            <a:endParaRPr lang="ru-RU" sz="1400"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xmlns="" val="tx"/>
                    </a:ext>
                  </a:extLst>
                </a:hlinkClick>
              </a:rPr>
              <a:t>Создание лесной инфраструктуры</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xmlns="" val="tx"/>
                    </a:ext>
                  </a:extLst>
                </a:hlinkClick>
              </a:rPr>
              <a:t>Охрана и защита лесов</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xmlns="" val="tx"/>
                    </a:ext>
                  </a:extLst>
                </a:hlinkClick>
              </a:rPr>
              <a:t>Охрана и защита водных объектов</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xmlns="" val="tx"/>
                    </a:ext>
                  </a:extLst>
                </a:hlinkClick>
              </a:rPr>
              <a:t>Сохранение биоразнообразия</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18" action="ppaction://hlinksldjump">
                  <a:extLst>
                    <a:ext uri="{A12FA001-AC4F-418D-AE19-62706E023703}">
                      <ahyp:hlinkClr xmlns:ahyp="http://schemas.microsoft.com/office/drawing/2018/hyperlinkcolor" xmlns="" val="tx"/>
                    </a:ext>
                  </a:extLst>
                </a:hlinkClick>
              </a:rPr>
              <a:t>Редкие виды</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19" action="ppaction://hlinksldjump">
                  <a:extLst>
                    <a:ext uri="{A12FA001-AC4F-418D-AE19-62706E023703}">
                      <ahyp:hlinkClr xmlns:ahyp="http://schemas.microsoft.com/office/drawing/2018/hyperlinkcolor" xmlns="" val="tx"/>
                    </a:ext>
                  </a:extLst>
                </a:hlinkClick>
              </a:rPr>
              <a:t>Снижение воздействия на окружающую среду</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20" action="ppaction://hlinksldjump">
                  <a:extLst>
                    <a:ext uri="{A12FA001-AC4F-418D-AE19-62706E023703}">
                      <ahyp:hlinkClr xmlns:ahyp="http://schemas.microsoft.com/office/drawing/2018/hyperlinkcolor" xmlns="" val="tx"/>
                    </a:ext>
                  </a:extLst>
                </a:hlinkClick>
              </a:rPr>
              <a:t>Учёт интересов и прав работников</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21" action="ppaction://hlinksldjump">
                  <a:extLst>
                    <a:ext uri="{A12FA001-AC4F-418D-AE19-62706E023703}">
                      <ahyp:hlinkClr xmlns:ahyp="http://schemas.microsoft.com/office/drawing/2018/hyperlinkcolor" xmlns="" val="tx"/>
                    </a:ext>
                  </a:extLst>
                </a:hlinkClick>
              </a:rPr>
              <a:t>Учёт интересов и прав местных жителей</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22" action="ppaction://hlinksldjump">
                  <a:extLst>
                    <a:ext uri="{A12FA001-AC4F-418D-AE19-62706E023703}">
                      <ahyp:hlinkClr xmlns:ahyp="http://schemas.microsoft.com/office/drawing/2018/hyperlinkcolor" xmlns="" val="tx"/>
                    </a:ext>
                  </a:extLst>
                </a:hlinkClick>
              </a:rPr>
              <a:t>Взаимодействие с заинтересованными сторонами</a:t>
            </a:r>
            <a:endParaRPr lang="ru-RU" sz="1400" b="1" dirty="0">
              <a:latin typeface="Arial" panose="020B0604020202020204" pitchFamily="34" charset="0"/>
              <a:cs typeface="Arial" panose="020B0604020202020204" pitchFamily="34" charset="0"/>
            </a:endParaRPr>
          </a:p>
          <a:p>
            <a:pPr marL="279400" indent="-220663">
              <a:lnSpc>
                <a:spcPct val="110000"/>
              </a:lnSpc>
              <a:buFont typeface="Arial" panose="020B0604020202020204" pitchFamily="34" charset="0"/>
              <a:buChar char="•"/>
            </a:pPr>
            <a:r>
              <a:rPr lang="ru-RU" sz="1400" b="1" dirty="0">
                <a:latin typeface="Arial" panose="020B0604020202020204" pitchFamily="34" charset="0"/>
                <a:cs typeface="Arial" panose="020B0604020202020204" pitchFamily="34" charset="0"/>
                <a:hlinkClick r:id="rId23" action="ppaction://hlinksldjump">
                  <a:extLst>
                    <a:ext uri="{A12FA001-AC4F-418D-AE19-62706E023703}">
                      <ahyp:hlinkClr xmlns:ahyp="http://schemas.microsoft.com/office/drawing/2018/hyperlinkcolor" xmlns="" val="tx"/>
                    </a:ext>
                  </a:extLst>
                </a:hlinkClick>
              </a:rPr>
              <a:t>Контактная </a:t>
            </a:r>
            <a:r>
              <a:rPr lang="ru-RU" sz="1400" b="1" dirty="0" smtClean="0">
                <a:latin typeface="Arial" panose="020B0604020202020204" pitchFamily="34" charset="0"/>
                <a:cs typeface="Arial" panose="020B0604020202020204" pitchFamily="34" charset="0"/>
                <a:hlinkClick r:id="rId23" action="ppaction://hlinksldjump">
                  <a:extLst>
                    <a:ext uri="{A12FA001-AC4F-418D-AE19-62706E023703}">
                      <ahyp:hlinkClr xmlns:ahyp="http://schemas.microsoft.com/office/drawing/2018/hyperlinkcolor" xmlns="" val="tx"/>
                    </a:ext>
                  </a:extLst>
                </a:hlinkClick>
              </a:rPr>
              <a:t>информация</a:t>
            </a:r>
            <a:endParaRPr lang="ru-RU" sz="1400" b="1" dirty="0">
              <a:latin typeface="Arial" panose="020B0604020202020204" pitchFamily="34" charset="0"/>
              <a:cs typeface="Arial" panose="020B0604020202020204" pitchFamily="34" charset="0"/>
            </a:endParaRPr>
          </a:p>
        </p:txBody>
      </p:sp>
      <p:sp>
        <p:nvSpPr>
          <p:cNvPr id="4" name="Slide Number Placeholder 13">
            <a:extLst>
              <a:ext uri="{FF2B5EF4-FFF2-40B4-BE49-F238E27FC236}">
                <a16:creationId xmlns:a16="http://schemas.microsoft.com/office/drawing/2014/main" id="{2A00F0AF-E360-7A06-A845-3A78CA7C68F5}"/>
              </a:ext>
            </a:extLst>
          </p:cNvPr>
          <p:cNvSpPr>
            <a:spLocks noGrp="1"/>
          </p:cNvSpPr>
          <p:nvPr>
            <p:ph type="sldNum" sz="quarter" idx="12"/>
          </p:nvPr>
        </p:nvSpPr>
        <p:spPr>
          <a:xfrm>
            <a:off x="9177295"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a:t>
            </a:fld>
            <a:endParaRPr lang="ru-RU" dirty="0">
              <a:solidFill>
                <a:schemeClr val="tx1"/>
              </a:solidFill>
              <a:latin typeface="Arial" panose="020B0604020202020204" pitchFamily="34" charset="0"/>
              <a:cs typeface="Arial" panose="020B0604020202020204" pitchFamily="34" charset="0"/>
            </a:endParaRPr>
          </a:p>
        </p:txBody>
      </p:sp>
      <p:grpSp>
        <p:nvGrpSpPr>
          <p:cNvPr id="7" name="Группа 6"/>
          <p:cNvGrpSpPr/>
          <p:nvPr/>
        </p:nvGrpSpPr>
        <p:grpSpPr>
          <a:xfrm>
            <a:off x="10889311" y="211457"/>
            <a:ext cx="1168718" cy="696254"/>
            <a:chOff x="10889311" y="211457"/>
            <a:chExt cx="1168718" cy="696254"/>
          </a:xfrm>
        </p:grpSpPr>
        <p:pic>
          <p:nvPicPr>
            <p:cNvPr id="2050"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308957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Охрана и защита водных объектов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238049"/>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При ведении хозяйственной деятельности </a:t>
            </a:r>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выполняются меры для предотвращения и/или минимизации рисков воздействия на водные объекты в соответствии с российским законодательством. </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b="1" dirty="0">
                <a:latin typeface="Arial" panose="020B0604020202020204" pitchFamily="34" charset="0"/>
                <a:cs typeface="Arial" panose="020B0604020202020204" pitchFamily="34" charset="0"/>
              </a:rPr>
              <a:t>Водоохранные зоны</a:t>
            </a:r>
          </a:p>
          <a:p>
            <a:pPr>
              <a:lnSpc>
                <a:spcPct val="110000"/>
              </a:lnSpc>
            </a:pPr>
            <a:r>
              <a:rPr lang="ru-RU" sz="1600" dirty="0">
                <a:latin typeface="Arial" panose="020B0604020202020204" pitchFamily="34" charset="0"/>
                <a:cs typeface="Arial" panose="020B0604020202020204" pitchFamily="34" charset="0"/>
              </a:rPr>
              <a:t>В соответствии со ст. 65 Водного кодекса выделены водоохранные зоны, которые примыкают к береговой линии рек, ручьев, каналов, озер и на которых устанавливается специальный режим осуществления хозяйственной и иной деятельности. В границах водоохранных зон устанавливаются прибрежные защитные полосы, на территориях которых вводятся дополнительные ограничения хозяйственной деятельности.</a:t>
            </a:r>
          </a:p>
        </p:txBody>
      </p:sp>
      <p:pic>
        <p:nvPicPr>
          <p:cNvPr id="8" name="Picture 7" descr="Diagram, schematic&#10;&#10;Description automatically generated">
            <a:extLst>
              <a:ext uri="{FF2B5EF4-FFF2-40B4-BE49-F238E27FC236}">
                <a16:creationId xmlns:a16="http://schemas.microsoft.com/office/drawing/2014/main" id="{C20965C1-7028-F36D-1144-5A459BF8203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54385" y="3701140"/>
            <a:ext cx="5070115" cy="2585189"/>
          </a:xfrm>
          <a:prstGeom prst="rect">
            <a:avLst/>
          </a:prstGeom>
          <a:ln>
            <a:noFill/>
          </a:ln>
          <a:effectLst>
            <a:softEdge rad="112500"/>
          </a:effectLst>
        </p:spPr>
      </p:pic>
      <p:sp>
        <p:nvSpPr>
          <p:cNvPr id="16" name="TextBox 15">
            <a:extLst>
              <a:ext uri="{FF2B5EF4-FFF2-40B4-BE49-F238E27FC236}">
                <a16:creationId xmlns:a16="http://schemas.microsoft.com/office/drawing/2014/main" id="{4682CC08-2018-1A84-8F48-CF6B71C304C9}"/>
              </a:ext>
            </a:extLst>
          </p:cNvPr>
          <p:cNvSpPr txBox="1"/>
          <p:nvPr/>
        </p:nvSpPr>
        <p:spPr>
          <a:xfrm>
            <a:off x="7024644" y="3701140"/>
            <a:ext cx="4895850" cy="305057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ru-RU"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Наиболее крупные реки, расположенные на территории </a:t>
            </a:r>
            <a:r>
              <a:rPr kumimoji="0" lang="ru-RU" sz="16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управляемого лесного участка: </a:t>
            </a:r>
            <a:endParaRPr kumimoji="0" lang="ru-RU"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err="1" smtClean="0">
                <a:solidFill>
                  <a:prstClr val="black"/>
                </a:solidFill>
                <a:latin typeface="Arial" panose="020B0604020202020204" pitchFamily="34" charset="0"/>
                <a:cs typeface="Arial" panose="020B0604020202020204" pitchFamily="34" charset="0"/>
              </a:rPr>
              <a:t>Сегичанка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Малая </a:t>
            </a:r>
            <a:r>
              <a:rPr lang="ru-RU" sz="1600" dirty="0" err="1" smtClean="0">
                <a:solidFill>
                  <a:prstClr val="black"/>
                </a:solidFill>
                <a:latin typeface="Arial" panose="020B0604020202020204" pitchFamily="34" charset="0"/>
                <a:cs typeface="Arial" panose="020B0604020202020204" pitchFamily="34" charset="0"/>
              </a:rPr>
              <a:t>Сегичанка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Сухая</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Верхняя речка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Нижняя речка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smtClean="0">
                <a:solidFill>
                  <a:prstClr val="black"/>
                </a:solidFill>
                <a:latin typeface="Arial" panose="020B0604020202020204" pitchFamily="34" charset="0"/>
                <a:cs typeface="Arial" panose="020B0604020202020204" pitchFamily="34" charset="0"/>
              </a:rPr>
              <a:t>Большая ондатра</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err="1" smtClean="0">
                <a:solidFill>
                  <a:prstClr val="black"/>
                </a:solidFill>
                <a:latin typeface="Arial" panose="020B0604020202020204" pitchFamily="34" charset="0"/>
                <a:cs typeface="Arial" panose="020B0604020202020204" pitchFamily="34" charset="0"/>
              </a:rPr>
              <a:t>Гализна</a:t>
            </a:r>
            <a:endParaRPr lang="ru-RU" sz="1600" dirty="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 </a:t>
            </a:r>
            <a:r>
              <a:rPr lang="ru-RU" sz="1600" dirty="0" err="1" smtClean="0">
                <a:solidFill>
                  <a:prstClr val="black"/>
                </a:solidFill>
                <a:latin typeface="Arial" panose="020B0604020202020204" pitchFamily="34" charset="0"/>
                <a:cs typeface="Arial" panose="020B0604020202020204" pitchFamily="34" charset="0"/>
              </a:rPr>
              <a:t>Заходейка</a:t>
            </a:r>
            <a:endParaRPr lang="ru-RU" sz="1600" dirty="0" smtClean="0">
              <a:solidFill>
                <a:prstClr val="black"/>
              </a:solidFill>
              <a:latin typeface="Arial" panose="020B0604020202020204" pitchFamily="34" charset="0"/>
              <a:cs typeface="Arial" panose="020B0604020202020204" pitchFamily="34" charset="0"/>
            </a:endParaRPr>
          </a:p>
          <a:p>
            <a:pPr marL="1157288" lvl="1" indent="-130175">
              <a:lnSpc>
                <a:spcPct val="110000"/>
              </a:lnSpc>
              <a:buFont typeface="Arial" panose="020B0604020202020204" pitchFamily="34" charset="0"/>
              <a:buChar char="•"/>
              <a:defRPr/>
            </a:pPr>
            <a:r>
              <a:rPr lang="ru-RU" sz="1600" dirty="0">
                <a:solidFill>
                  <a:prstClr val="black"/>
                </a:solidFill>
                <a:latin typeface="Arial" panose="020B0604020202020204" pitchFamily="34" charset="0"/>
                <a:cs typeface="Arial" panose="020B0604020202020204" pitchFamily="34" charset="0"/>
              </a:rPr>
              <a:t>р</a:t>
            </a:r>
            <a:r>
              <a:rPr lang="ru-RU" sz="1600" noProof="0" dirty="0" smtClean="0">
                <a:solidFill>
                  <a:prstClr val="black"/>
                </a:solidFill>
                <a:latin typeface="Arial" panose="020B0604020202020204" pitchFamily="34" charset="0"/>
                <a:cs typeface="Arial" panose="020B0604020202020204" pitchFamily="34" charset="0"/>
              </a:rPr>
              <a:t> </a:t>
            </a:r>
            <a:r>
              <a:rPr lang="ru-RU" sz="1600" noProof="0" dirty="0" err="1" smtClean="0">
                <a:solidFill>
                  <a:prstClr val="black"/>
                </a:solidFill>
                <a:latin typeface="Arial" panose="020B0604020202020204" pitchFamily="34" charset="0"/>
                <a:cs typeface="Arial" panose="020B0604020202020204" pitchFamily="34" charset="0"/>
              </a:rPr>
              <a:t>Григорьевский</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11">
            <a:extLst>
              <a:ext uri="{FF2B5EF4-FFF2-40B4-BE49-F238E27FC236}">
                <a16:creationId xmlns:a16="http://schemas.microsoft.com/office/drawing/2014/main" id="{6BB9EF2C-17B8-F54C-B3A2-2F4128165B55}"/>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20</a:t>
            </a:fld>
            <a:endParaRPr lang="ru-RU" dirty="0">
              <a:solidFill>
                <a:schemeClr val="tx1"/>
              </a:solidFill>
              <a:latin typeface="Arial" panose="020B0604020202020204" pitchFamily="34" charset="0"/>
              <a:cs typeface="Arial" panose="020B0604020202020204" pitchFamily="34" charset="0"/>
            </a:endParaRPr>
          </a:p>
        </p:txBody>
      </p:sp>
      <p:cxnSp>
        <p:nvCxnSpPr>
          <p:cNvPr id="5" name="Прямая соединительная линия 4">
            <a:extLst>
              <a:ext uri="{FF2B5EF4-FFF2-40B4-BE49-F238E27FC236}">
                <a16:creationId xmlns:a16="http://schemas.microsoft.com/office/drawing/2014/main" id="{8DDE38E9-F887-F742-88A2-5328051C635C}"/>
              </a:ext>
            </a:extLst>
          </p:cNvPr>
          <p:cNvCxnSpPr/>
          <p:nvPr/>
        </p:nvCxnSpPr>
        <p:spPr>
          <a:xfrm>
            <a:off x="454385" y="6480875"/>
            <a:ext cx="69479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143EB2D3-AADE-0F4C-88EE-323AACB8D0E8}"/>
              </a:ext>
            </a:extLst>
          </p:cNvPr>
          <p:cNvCxnSpPr/>
          <p:nvPr/>
        </p:nvCxnSpPr>
        <p:spPr>
          <a:xfrm>
            <a:off x="454385" y="6719772"/>
            <a:ext cx="694793"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271504-5F07-B240-85DC-F56427C1AE3F}"/>
              </a:ext>
            </a:extLst>
          </p:cNvPr>
          <p:cNvSpPr txBox="1"/>
          <p:nvPr/>
        </p:nvSpPr>
        <p:spPr>
          <a:xfrm>
            <a:off x="1149178" y="6323325"/>
            <a:ext cx="2148730" cy="276999"/>
          </a:xfrm>
          <a:prstGeom prst="rect">
            <a:avLst/>
          </a:prstGeom>
          <a:noFill/>
        </p:spPr>
        <p:txBody>
          <a:bodyPr wrap="none" rtlCol="0">
            <a:spAutoFit/>
          </a:bodyPr>
          <a:lstStyle/>
          <a:p>
            <a:r>
              <a:rPr lang="ru-RU" sz="1200" dirty="0">
                <a:latin typeface="Arial" panose="020B0604020202020204" pitchFamily="34" charset="0"/>
                <a:cs typeface="Arial" panose="020B0604020202020204" pitchFamily="34" charset="0"/>
              </a:rPr>
              <a:t>границы водоохранных зон</a:t>
            </a:r>
          </a:p>
        </p:txBody>
      </p:sp>
      <p:sp>
        <p:nvSpPr>
          <p:cNvPr id="13" name="TextBox 12">
            <a:extLst>
              <a:ext uri="{FF2B5EF4-FFF2-40B4-BE49-F238E27FC236}">
                <a16:creationId xmlns:a16="http://schemas.microsoft.com/office/drawing/2014/main" id="{D4DA4C22-DD20-DB40-A165-F9F4DF92B60F}"/>
              </a:ext>
            </a:extLst>
          </p:cNvPr>
          <p:cNvSpPr txBox="1"/>
          <p:nvPr/>
        </p:nvSpPr>
        <p:spPr>
          <a:xfrm>
            <a:off x="1149178" y="6554256"/>
            <a:ext cx="2927212" cy="276999"/>
          </a:xfrm>
          <a:prstGeom prst="rect">
            <a:avLst/>
          </a:prstGeom>
          <a:noFill/>
        </p:spPr>
        <p:txBody>
          <a:bodyPr wrap="none" rtlCol="0">
            <a:spAutoFit/>
          </a:bodyPr>
          <a:lstStyle/>
          <a:p>
            <a:r>
              <a:rPr lang="ru-RU" sz="1200" dirty="0">
                <a:latin typeface="Arial" panose="020B0604020202020204" pitchFamily="34" charset="0"/>
                <a:cs typeface="Arial" panose="020B0604020202020204" pitchFamily="34" charset="0"/>
              </a:rPr>
              <a:t>границы прибрежных защитных полос</a:t>
            </a:r>
          </a:p>
        </p:txBody>
      </p:sp>
      <p:grpSp>
        <p:nvGrpSpPr>
          <p:cNvPr id="14" name="Группа 13"/>
          <p:cNvGrpSpPr/>
          <p:nvPr/>
        </p:nvGrpSpPr>
        <p:grpSpPr>
          <a:xfrm>
            <a:off x="10889311" y="211457"/>
            <a:ext cx="1168718" cy="696254"/>
            <a:chOff x="10889311" y="211457"/>
            <a:chExt cx="1168718" cy="696254"/>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45659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Сохранение биоразнообразия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3613297"/>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На ландшафтном уровне (на уровне управляемых лесных участков)</a:t>
            </a:r>
          </a:p>
          <a:p>
            <a:pPr>
              <a:lnSpc>
                <a:spcPct val="110000"/>
              </a:lnSpc>
            </a:pPr>
            <a:r>
              <a:rPr lang="ru-RU" sz="1600" dirty="0">
                <a:latin typeface="Arial" panose="020B0604020202020204" pitchFamily="34" charset="0"/>
                <a:cs typeface="Arial" panose="020B0604020202020204" pitchFamily="34" charset="0"/>
              </a:rPr>
              <a:t>Важную роль сохранения биоразнообразия на ландшафтном уровне (на уровне управляемого лесного участка) играют защитные леса, особо защитные участки лесов (ОЗУ), для которых законодательством установлен особый правовой режим. Эти леса образуют экологический каркас, который позволяет поддерживать разнообразие видов и лесных экосистем, естественные процессы в жизни леса.</a:t>
            </a:r>
          </a:p>
          <a:p>
            <a:pPr>
              <a:lnSpc>
                <a:spcPct val="110000"/>
              </a:lnSpc>
            </a:pPr>
            <a:endParaRPr lang="ru-RU" sz="1600" b="1" dirty="0">
              <a:solidFill>
                <a:srgbClr val="0F6A36"/>
              </a:solidFill>
              <a:latin typeface="Arial" panose="020B0604020202020204" pitchFamily="34" charset="0"/>
              <a:cs typeface="Arial" panose="020B0604020202020204" pitchFamily="34" charset="0"/>
            </a:endParaRPr>
          </a:p>
          <a:p>
            <a:pPr>
              <a:lnSpc>
                <a:spcPct val="110000"/>
              </a:lnSpc>
            </a:pPr>
            <a:r>
              <a:rPr lang="ru-RU" sz="1600" b="1" dirty="0">
                <a:latin typeface="Arial" panose="020B0604020202020204" pitchFamily="34" charset="0"/>
                <a:cs typeface="Arial" panose="020B0604020202020204" pitchFamily="34" charset="0"/>
              </a:rPr>
              <a:t>В </a:t>
            </a:r>
            <a:r>
              <a:rPr lang="ru-RU" sz="1600" b="1" dirty="0" smtClean="0">
                <a:latin typeface="Arial" panose="020B0604020202020204" pitchFamily="34" charset="0"/>
                <a:cs typeface="Arial" panose="020B0604020202020204" pitchFamily="34" charset="0"/>
              </a:rPr>
              <a:t>границе управляемого лесного участка </a:t>
            </a:r>
            <a:r>
              <a:rPr lang="ru-RU" sz="1600" b="1" dirty="0">
                <a:latin typeface="Arial" panose="020B0604020202020204" pitchFamily="34" charset="0"/>
                <a:cs typeface="Arial" panose="020B0604020202020204" pitchFamily="34" charset="0"/>
              </a:rPr>
              <a:t>расположены </a:t>
            </a:r>
            <a:r>
              <a:rPr lang="ru-RU" sz="1600" b="1" dirty="0" smtClean="0">
                <a:latin typeface="Arial" panose="020B0604020202020204" pitchFamily="34" charset="0"/>
                <a:cs typeface="Arial" panose="020B0604020202020204" pitchFamily="34" charset="0"/>
              </a:rPr>
              <a:t>ОЗУ следующих </a:t>
            </a:r>
            <a:r>
              <a:rPr lang="ru-RU" sz="1600" b="1" dirty="0">
                <a:latin typeface="Arial" panose="020B0604020202020204" pitchFamily="34" charset="0"/>
                <a:cs typeface="Arial" panose="020B0604020202020204" pitchFamily="34" charset="0"/>
              </a:rPr>
              <a:t>категорий:</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берегозащитные участки лесов;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участки лесов на крутых горных склонах;</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кедровые насаждения</a:t>
            </a:r>
          </a:p>
          <a:p>
            <a:pPr>
              <a:lnSpc>
                <a:spcPct val="110000"/>
              </a:lnSpc>
            </a:pPr>
            <a:endParaRPr lang="ru-RU" sz="1600" b="1" dirty="0" smtClean="0">
              <a:solidFill>
                <a:srgbClr val="0F6A36"/>
              </a:solidFill>
              <a:latin typeface="Arial" panose="020B0604020202020204" pitchFamily="34" charset="0"/>
              <a:cs typeface="Arial" panose="020B0604020202020204" pitchFamily="34" charset="0"/>
            </a:endParaRPr>
          </a:p>
          <a:p>
            <a:pPr>
              <a:lnSpc>
                <a:spcPct val="110000"/>
              </a:lnSpc>
            </a:pPr>
            <a:endParaRPr lang="ru-RU" sz="1600" b="1" dirty="0" smtClean="0">
              <a:solidFill>
                <a:srgbClr val="0F6A36"/>
              </a:solidFill>
              <a:latin typeface="Arial" panose="020B0604020202020204" pitchFamily="34" charset="0"/>
              <a:cs typeface="Arial" panose="020B0604020202020204" pitchFamily="34" charset="0"/>
            </a:endParaRPr>
          </a:p>
          <a:p>
            <a:pPr>
              <a:lnSpc>
                <a:spcPct val="110000"/>
              </a:lnSpc>
            </a:pPr>
            <a:r>
              <a:rPr lang="ru-RU" sz="1600" b="1" dirty="0" smtClean="0">
                <a:latin typeface="Arial" panose="020B0604020202020204" pitchFamily="34" charset="0"/>
                <a:cs typeface="Arial" panose="020B0604020202020204" pitchFamily="34" charset="0"/>
              </a:rPr>
              <a:t>Защитные леса на управляемом участке отсутствуют.</a:t>
            </a:r>
            <a:endParaRPr lang="ru-RU"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39F517-6198-3176-0605-A1B238E1CA67}"/>
              </a:ext>
            </a:extLst>
          </p:cNvPr>
          <p:cNvSpPr txBox="1"/>
          <p:nvPr/>
        </p:nvSpPr>
        <p:spPr>
          <a:xfrm>
            <a:off x="407870" y="4028623"/>
            <a:ext cx="2843663" cy="361474"/>
          </a:xfrm>
          <a:prstGeom prst="roundRect">
            <a:avLst>
              <a:gd name="adj" fmla="val 11844"/>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spcBef>
                <a:spcPts val="600"/>
              </a:spcBef>
              <a:spcAft>
                <a:spcPts val="600"/>
              </a:spcAft>
            </a:pPr>
            <a:r>
              <a:rPr lang="ru-RU" sz="1600" dirty="0" smtClean="0">
                <a:solidFill>
                  <a:schemeClr val="tx1"/>
                </a:solidFill>
                <a:latin typeface="Arial" panose="020B0604020202020204" pitchFamily="34" charset="0"/>
                <a:cs typeface="Arial" panose="020B0604020202020204" pitchFamily="34" charset="0"/>
              </a:rPr>
              <a:t>Площадь </a:t>
            </a:r>
            <a:r>
              <a:rPr lang="ru-RU" sz="1600" dirty="0">
                <a:solidFill>
                  <a:schemeClr val="tx1"/>
                </a:solidFill>
                <a:latin typeface="Arial" panose="020B0604020202020204" pitchFamily="34" charset="0"/>
                <a:cs typeface="Arial" panose="020B0604020202020204" pitchFamily="34" charset="0"/>
              </a:rPr>
              <a:t>ОЗУ:     </a:t>
            </a:r>
            <a:r>
              <a:rPr lang="ru-RU" sz="1600" b="1" dirty="0" smtClean="0">
                <a:solidFill>
                  <a:schemeClr val="tx1"/>
                </a:solidFill>
                <a:latin typeface="Arial" panose="020B0604020202020204" pitchFamily="34" charset="0"/>
                <a:cs typeface="Arial" panose="020B0604020202020204" pitchFamily="34" charset="0"/>
              </a:rPr>
              <a:t>1041,5 </a:t>
            </a:r>
            <a:r>
              <a:rPr lang="ru-RU" sz="1600" b="1" dirty="0">
                <a:solidFill>
                  <a:schemeClr val="tx1"/>
                </a:solidFill>
                <a:latin typeface="Arial" panose="020B0604020202020204" pitchFamily="34" charset="0"/>
                <a:cs typeface="Arial" panose="020B0604020202020204" pitchFamily="34" charset="0"/>
              </a:rPr>
              <a:t>га</a:t>
            </a:r>
            <a:endParaRPr lang="en-GB" sz="1600" b="1" dirty="0">
              <a:solidFill>
                <a:schemeClr val="tx1"/>
              </a:solidFill>
              <a:latin typeface="Arial" panose="020B0604020202020204" pitchFamily="34" charset="0"/>
              <a:cs typeface="Arial" panose="020B0604020202020204" pitchFamily="34" charset="0"/>
            </a:endParaRPr>
          </a:p>
        </p:txBody>
      </p:sp>
      <p:sp>
        <p:nvSpPr>
          <p:cNvPr id="8" name="Slide Number Placeholder 11">
            <a:extLst>
              <a:ext uri="{FF2B5EF4-FFF2-40B4-BE49-F238E27FC236}">
                <a16:creationId xmlns:a16="http://schemas.microsoft.com/office/drawing/2014/main" id="{BD4F71B2-7411-BE40-B78E-2FA2B9473961}"/>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21</a:t>
            </a:fld>
            <a:endParaRPr lang="ru-RU" dirty="0">
              <a:solidFill>
                <a:schemeClr val="tx1"/>
              </a:solidFill>
              <a:latin typeface="Arial" panose="020B0604020202020204" pitchFamily="34" charset="0"/>
              <a:cs typeface="Arial" panose="020B0604020202020204" pitchFamily="34" charset="0"/>
            </a:endParaRPr>
          </a:p>
        </p:txBody>
      </p:sp>
      <p:grpSp>
        <p:nvGrpSpPr>
          <p:cNvPr id="9" name="Группа 8"/>
          <p:cNvGrpSpPr/>
          <p:nvPr/>
        </p:nvGrpSpPr>
        <p:grpSpPr>
          <a:xfrm>
            <a:off x="10889311" y="211457"/>
            <a:ext cx="1168718" cy="696254"/>
            <a:chOff x="10889311" y="211457"/>
            <a:chExt cx="1168718" cy="696254"/>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65420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Сохранение биоразнообразия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904863"/>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На локальном уровне (на уровне лесосеки)</a:t>
            </a:r>
          </a:p>
          <a:p>
            <a:pPr>
              <a:lnSpc>
                <a:spcPct val="110000"/>
              </a:lnSpc>
            </a:pPr>
            <a:r>
              <a:rPr lang="ru-RU" sz="1600" dirty="0">
                <a:latin typeface="Arial" panose="020B0604020202020204" pitchFamily="34" charset="0"/>
                <a:cs typeface="Arial" panose="020B0604020202020204" pitchFamily="34" charset="0"/>
              </a:rPr>
              <a:t>Для сохранения лесных видов растений, животных, грибов и других организмов при разработке лесосек                     </a:t>
            </a:r>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сохранят объекты биоразнообразия – ключевые биотопы и ключевые элементы древостоя.</a:t>
            </a:r>
          </a:p>
        </p:txBody>
      </p:sp>
      <p:sp>
        <p:nvSpPr>
          <p:cNvPr id="5" name="TextBox 4">
            <a:extLst>
              <a:ext uri="{FF2B5EF4-FFF2-40B4-BE49-F238E27FC236}">
                <a16:creationId xmlns:a16="http://schemas.microsoft.com/office/drawing/2014/main" id="{25B54459-942E-EFF7-19AC-6CD213BC280F}"/>
              </a:ext>
            </a:extLst>
          </p:cNvPr>
          <p:cNvSpPr txBox="1"/>
          <p:nvPr/>
        </p:nvSpPr>
        <p:spPr>
          <a:xfrm>
            <a:off x="6096000" y="2293912"/>
            <a:ext cx="5758670" cy="2238049"/>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Ключевые биотопы</a:t>
            </a:r>
          </a:p>
          <a:p>
            <a:pPr>
              <a:lnSpc>
                <a:spcPct val="110000"/>
              </a:lnSpc>
            </a:pPr>
            <a:r>
              <a:rPr lang="ru-RU" sz="1600" dirty="0">
                <a:latin typeface="Arial" panose="020B0604020202020204" pitchFamily="34" charset="0"/>
                <a:cs typeface="Arial" panose="020B0604020202020204" pitchFamily="34" charset="0"/>
              </a:rPr>
              <a:t>Небольшие по площади участки леса с повышенным биоразнообразием (например, окраины болот), уязвимые участки, которые легко могут быть нарушены в результате хозяйственной деятельности и очень долго восстанавливаются (например, небольшие заболоченные понижения и др.), ключевые места обитания животных (например, барсучьи норы) </a:t>
            </a:r>
          </a:p>
        </p:txBody>
      </p:sp>
      <p:sp>
        <p:nvSpPr>
          <p:cNvPr id="7" name="TextBox 6">
            <a:extLst>
              <a:ext uri="{FF2B5EF4-FFF2-40B4-BE49-F238E27FC236}">
                <a16:creationId xmlns:a16="http://schemas.microsoft.com/office/drawing/2014/main" id="{A8F635D3-4037-243B-B164-38EA275AC9EC}"/>
              </a:ext>
            </a:extLst>
          </p:cNvPr>
          <p:cNvSpPr txBox="1"/>
          <p:nvPr/>
        </p:nvSpPr>
        <p:spPr>
          <a:xfrm>
            <a:off x="6096000" y="4866243"/>
            <a:ext cx="5824495" cy="1717393"/>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Ключевые элементы древостоя</a:t>
            </a:r>
          </a:p>
          <a:p>
            <a:pPr>
              <a:lnSpc>
                <a:spcPct val="110000"/>
              </a:lnSpc>
            </a:pPr>
            <a:r>
              <a:rPr lang="ru-RU" sz="1600" dirty="0">
                <a:latin typeface="Arial" panose="020B0604020202020204" pitchFamily="34" charset="0"/>
                <a:cs typeface="Arial" panose="020B0604020202020204" pitchFamily="34" charset="0"/>
              </a:rPr>
              <a:t>Отдельные деревья и их группы, представляющие собой обязательные элементы лесной среды (например, старые деревья, мертвая древесина — сухостой, высокие пни, валеж и др.) и являющиеся субстратом для разнообразных видов живых организмов. </a:t>
            </a:r>
          </a:p>
        </p:txBody>
      </p:sp>
      <p:pic>
        <p:nvPicPr>
          <p:cNvPr id="9" name="Picture 8">
            <a:extLst>
              <a:ext uri="{FF2B5EF4-FFF2-40B4-BE49-F238E27FC236}">
                <a16:creationId xmlns:a16="http://schemas.microsoft.com/office/drawing/2014/main" id="{C9FA0907-1228-9F43-EC3D-FC12C1B533E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4670" y="2220979"/>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1" name="Picture 10">
            <a:extLst>
              <a:ext uri="{FF2B5EF4-FFF2-40B4-BE49-F238E27FC236}">
                <a16:creationId xmlns:a16="http://schemas.microsoft.com/office/drawing/2014/main" id="{6ECF7109-E86B-E91E-76E7-155E9843D0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4"/>
          <a:stretch/>
        </p:blipFill>
        <p:spPr>
          <a:xfrm>
            <a:off x="3749071" y="2220979"/>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4" name="Picture 13" descr="A tree with many branches&#10;&#10;Description automatically generated with low confidence">
            <a:extLst>
              <a:ext uri="{FF2B5EF4-FFF2-40B4-BE49-F238E27FC236}">
                <a16:creationId xmlns:a16="http://schemas.microsoft.com/office/drawing/2014/main" id="{B448CD50-1CD2-FE19-7E38-537220F753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95"/>
          <a:stretch/>
        </p:blipFill>
        <p:spPr>
          <a:xfrm>
            <a:off x="2041871" y="3391862"/>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6" name="Picture 15" descr="A tree trunk with holes in it&#10;&#10;Description automatically generated with medium confidence">
            <a:extLst>
              <a:ext uri="{FF2B5EF4-FFF2-40B4-BE49-F238E27FC236}">
                <a16:creationId xmlns:a16="http://schemas.microsoft.com/office/drawing/2014/main" id="{833116EC-ADEA-7592-6241-20E8144655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4670" y="4568437"/>
            <a:ext cx="1980000" cy="1980000"/>
          </a:xfrm>
          <a:prstGeom prst="ellipse">
            <a:avLst/>
          </a:prstGeom>
          <a:ln>
            <a:noFill/>
          </a:ln>
          <a:effectLst>
            <a:outerShdw blurRad="63500" sx="102000" sy="102000" algn="ctr" rotWithShape="0">
              <a:prstClr val="black">
                <a:alpha val="40000"/>
              </a:prstClr>
            </a:outerShdw>
            <a:softEdge rad="112500"/>
          </a:effectLst>
        </p:spPr>
      </p:pic>
      <p:pic>
        <p:nvPicPr>
          <p:cNvPr id="18" name="Picture 17" descr="A picture containing rock, mammal, white, stone&#10;&#10;Description automatically generated">
            <a:extLst>
              <a:ext uri="{FF2B5EF4-FFF2-40B4-BE49-F238E27FC236}">
                <a16:creationId xmlns:a16="http://schemas.microsoft.com/office/drawing/2014/main" id="{92E0779B-BCE4-D926-4C8C-66B3AA5F98E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47182" y="4568437"/>
            <a:ext cx="1980000" cy="1980000"/>
          </a:xfrm>
          <a:prstGeom prst="ellipse">
            <a:avLst/>
          </a:prstGeom>
          <a:ln>
            <a:noFill/>
          </a:ln>
          <a:effectLst>
            <a:outerShdw blurRad="63500" sx="102000" sy="102000" algn="ctr" rotWithShape="0">
              <a:prstClr val="black">
                <a:alpha val="40000"/>
              </a:prstClr>
            </a:outerShdw>
            <a:softEdge rad="112500"/>
          </a:effectLst>
        </p:spPr>
      </p:pic>
      <p:sp>
        <p:nvSpPr>
          <p:cNvPr id="10" name="TextBox 9">
            <a:extLst>
              <a:ext uri="{FF2B5EF4-FFF2-40B4-BE49-F238E27FC236}">
                <a16:creationId xmlns:a16="http://schemas.microsoft.com/office/drawing/2014/main" id="{A9CC356B-F56E-1D24-D5A1-BDB57C5674D9}"/>
              </a:ext>
            </a:extLst>
          </p:cNvPr>
          <p:cNvSpPr txBox="1"/>
          <p:nvPr/>
        </p:nvSpPr>
        <p:spPr>
          <a:xfrm>
            <a:off x="650106" y="3882260"/>
            <a:ext cx="1349129" cy="578882"/>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ru-RU" sz="1400" b="1" dirty="0">
                <a:solidFill>
                  <a:schemeClr val="bg1"/>
                </a:solidFill>
                <a:effectLst>
                  <a:outerShdw blurRad="88900" sx="104000" sy="104000" algn="ctr" rotWithShape="0">
                    <a:prstClr val="black">
                      <a:alpha val="40000"/>
                    </a:prstClr>
                  </a:outerShdw>
                </a:effectLst>
              </a:rPr>
              <a:t>Заболоченное</a:t>
            </a:r>
          </a:p>
          <a:p>
            <a:pPr algn="ctr"/>
            <a:r>
              <a:rPr lang="ru-RU" sz="1400" b="1" dirty="0">
                <a:solidFill>
                  <a:schemeClr val="bg1"/>
                </a:solidFill>
                <a:effectLst>
                  <a:outerShdw blurRad="88900" sx="104000" sy="104000" algn="ctr" rotWithShape="0">
                    <a:prstClr val="black">
                      <a:alpha val="40000"/>
                    </a:prstClr>
                  </a:outerShdw>
                </a:effectLst>
              </a:rPr>
              <a:t>понижение</a:t>
            </a:r>
            <a:endParaRPr lang="en-GB" sz="1400" b="1" dirty="0">
              <a:solidFill>
                <a:schemeClr val="bg1"/>
              </a:solidFill>
              <a:effectLst>
                <a:outerShdw blurRad="88900" sx="104000" sy="104000" algn="ctr" rotWithShape="0">
                  <a:prstClr val="black">
                    <a:alpha val="40000"/>
                  </a:prstClr>
                </a:outerShdw>
              </a:effectLst>
            </a:endParaRPr>
          </a:p>
        </p:txBody>
      </p:sp>
      <p:sp>
        <p:nvSpPr>
          <p:cNvPr id="13" name="TextBox 12">
            <a:extLst>
              <a:ext uri="{FF2B5EF4-FFF2-40B4-BE49-F238E27FC236}">
                <a16:creationId xmlns:a16="http://schemas.microsoft.com/office/drawing/2014/main" id="{9302D1CD-13D1-5958-48AA-95620C131B5E}"/>
              </a:ext>
            </a:extLst>
          </p:cNvPr>
          <p:cNvSpPr txBox="1"/>
          <p:nvPr/>
        </p:nvSpPr>
        <p:spPr>
          <a:xfrm>
            <a:off x="4008414" y="3882260"/>
            <a:ext cx="1470282"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ru-RU" sz="1400" b="1" dirty="0">
                <a:solidFill>
                  <a:schemeClr val="bg1"/>
                </a:solidFill>
                <a:effectLst>
                  <a:outerShdw blurRad="88900" sx="104000" sy="104000" algn="ctr" rotWithShape="0">
                    <a:prstClr val="black">
                      <a:alpha val="40000"/>
                    </a:prstClr>
                  </a:outerShdw>
                </a:effectLst>
              </a:rPr>
              <a:t>Окраина болота</a:t>
            </a:r>
            <a:endParaRPr lang="en-GB" sz="1400" b="1" dirty="0">
              <a:solidFill>
                <a:schemeClr val="bg1"/>
              </a:solidFill>
              <a:effectLst>
                <a:outerShdw blurRad="88900" sx="104000" sy="104000" algn="ctr" rotWithShape="0">
                  <a:prstClr val="black">
                    <a:alpha val="40000"/>
                  </a:prstClr>
                </a:outerShdw>
              </a:effectLst>
            </a:endParaRPr>
          </a:p>
        </p:txBody>
      </p:sp>
      <p:sp>
        <p:nvSpPr>
          <p:cNvPr id="15" name="TextBox 14">
            <a:extLst>
              <a:ext uri="{FF2B5EF4-FFF2-40B4-BE49-F238E27FC236}">
                <a16:creationId xmlns:a16="http://schemas.microsoft.com/office/drawing/2014/main" id="{C3F9C8D5-C30E-5DAD-6CF1-7B24BA6162F4}"/>
              </a:ext>
            </a:extLst>
          </p:cNvPr>
          <p:cNvSpPr txBox="1"/>
          <p:nvPr/>
        </p:nvSpPr>
        <p:spPr>
          <a:xfrm>
            <a:off x="2500197" y="5246090"/>
            <a:ext cx="1054958" cy="578882"/>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Дерево с гнездом</a:t>
            </a:r>
            <a:endParaRPr lang="en-GB" sz="1400" b="1" dirty="0">
              <a:solidFill>
                <a:schemeClr val="bg1"/>
              </a:solidFill>
              <a:effectLst>
                <a:outerShdw blurRad="88900" sx="104000" sy="104000" algn="ctr" rotWithShape="0">
                  <a:prstClr val="black">
                    <a:alpha val="40000"/>
                  </a:prstClr>
                </a:outerShdw>
              </a:effectLst>
            </a:endParaRPr>
          </a:p>
        </p:txBody>
      </p:sp>
      <p:sp>
        <p:nvSpPr>
          <p:cNvPr id="17" name="TextBox 16">
            <a:extLst>
              <a:ext uri="{FF2B5EF4-FFF2-40B4-BE49-F238E27FC236}">
                <a16:creationId xmlns:a16="http://schemas.microsoft.com/office/drawing/2014/main" id="{604844F1-7985-BFD4-2612-E02350E7E69D}"/>
              </a:ext>
            </a:extLst>
          </p:cNvPr>
          <p:cNvSpPr txBox="1"/>
          <p:nvPr/>
        </p:nvSpPr>
        <p:spPr>
          <a:xfrm>
            <a:off x="334670" y="6392346"/>
            <a:ext cx="2266917"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Старое дуплистое дерево</a:t>
            </a:r>
            <a:endParaRPr lang="en-GB" sz="1400" b="1" dirty="0">
              <a:solidFill>
                <a:schemeClr val="bg1"/>
              </a:solidFill>
              <a:effectLst>
                <a:outerShdw blurRad="88900" sx="104000" sy="104000" algn="ctr" rotWithShape="0">
                  <a:prstClr val="black">
                    <a:alpha val="40000"/>
                  </a:prstClr>
                </a:outerShdw>
              </a:effectLst>
            </a:endParaRPr>
          </a:p>
        </p:txBody>
      </p:sp>
      <p:sp>
        <p:nvSpPr>
          <p:cNvPr id="19" name="TextBox 18">
            <a:extLst>
              <a:ext uri="{FF2B5EF4-FFF2-40B4-BE49-F238E27FC236}">
                <a16:creationId xmlns:a16="http://schemas.microsoft.com/office/drawing/2014/main" id="{F0975F47-B515-7ACE-1232-F7864B945E4B}"/>
              </a:ext>
            </a:extLst>
          </p:cNvPr>
          <p:cNvSpPr txBox="1"/>
          <p:nvPr/>
        </p:nvSpPr>
        <p:spPr>
          <a:xfrm>
            <a:off x="4034099" y="6392346"/>
            <a:ext cx="1434402" cy="340519"/>
          </a:xfrm>
          <a:prstGeom prst="roundRect">
            <a:avLst/>
          </a:prstGeom>
          <a:solidFill>
            <a:schemeClr val="accent6">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400" b="1" dirty="0">
                <a:solidFill>
                  <a:schemeClr val="bg1"/>
                </a:solidFill>
                <a:effectLst>
                  <a:outerShdw blurRad="88900" sx="104000" sy="104000" algn="ctr" rotWithShape="0">
                    <a:prstClr val="black">
                      <a:alpha val="40000"/>
                    </a:prstClr>
                  </a:outerShdw>
                </a:effectLst>
              </a:rPr>
              <a:t>Нора барсука</a:t>
            </a:r>
            <a:endParaRPr lang="en-GB" sz="1400" b="1" dirty="0">
              <a:solidFill>
                <a:schemeClr val="bg1"/>
              </a:solidFill>
              <a:effectLst>
                <a:outerShdw blurRad="88900" sx="104000" sy="104000" algn="ctr" rotWithShape="0">
                  <a:prstClr val="black">
                    <a:alpha val="40000"/>
                  </a:prstClr>
                </a:outerShdw>
              </a:effectLst>
            </a:endParaRPr>
          </a:p>
        </p:txBody>
      </p:sp>
      <p:sp>
        <p:nvSpPr>
          <p:cNvPr id="20" name="Slide Number Placeholder 11">
            <a:extLst>
              <a:ext uri="{FF2B5EF4-FFF2-40B4-BE49-F238E27FC236}">
                <a16:creationId xmlns:a16="http://schemas.microsoft.com/office/drawing/2014/main" id="{CC648606-5496-2B4D-8EDE-7F291150D3C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22</a:t>
            </a:fld>
            <a:endParaRPr lang="ru-RU" dirty="0">
              <a:solidFill>
                <a:schemeClr val="tx1"/>
              </a:solidFill>
              <a:latin typeface="Arial" panose="020B0604020202020204" pitchFamily="34" charset="0"/>
              <a:cs typeface="Arial" panose="020B0604020202020204" pitchFamily="34" charset="0"/>
            </a:endParaRPr>
          </a:p>
        </p:txBody>
      </p:sp>
      <p:grpSp>
        <p:nvGrpSpPr>
          <p:cNvPr id="21" name="Группа 20"/>
          <p:cNvGrpSpPr/>
          <p:nvPr/>
        </p:nvGrpSpPr>
        <p:grpSpPr>
          <a:xfrm>
            <a:off x="10889311" y="211457"/>
            <a:ext cx="1168718" cy="696254"/>
            <a:chOff x="10889311" y="211457"/>
            <a:chExt cx="1168718" cy="696254"/>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Прямоугольник 22"/>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92141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Редкие виды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6012203" cy="5238357"/>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К редким видам растений, животных и иных организмов относятся виды, включенные в Красные книги РФ и субъектов РФ.</a:t>
            </a:r>
            <a:endParaRPr lang="en-GB" sz="1600" dirty="0">
              <a:latin typeface="Arial" panose="020B0604020202020204" pitchFamily="34" charset="0"/>
              <a:cs typeface="Arial" panose="020B0604020202020204" pitchFamily="34" charset="0"/>
            </a:endParaRP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На территории </a:t>
            </a:r>
            <a:r>
              <a:rPr lang="ru-RU" sz="1600" dirty="0" smtClean="0">
                <a:latin typeface="Arial" panose="020B0604020202020204" pitchFamily="34" charset="0"/>
                <a:cs typeface="Arial" panose="020B0604020202020204" pitchFamily="34" charset="0"/>
              </a:rPr>
              <a:t>управляемого лесного участка </a:t>
            </a:r>
            <a:r>
              <a:rPr lang="ru-RU" sz="1600" dirty="0">
                <a:latin typeface="Arial" panose="020B0604020202020204" pitchFamily="34" charset="0"/>
                <a:cs typeface="Arial" panose="020B0604020202020204" pitchFamily="34" charset="0"/>
              </a:rPr>
              <a:t>возможно обитание 47 редких видов, в том числе: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16 видов растений</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2 вида лишайников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4 видов грибов</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вида рыб</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видов пресмыкающихся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22 видов птиц</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1 вида млекопитающих</a:t>
            </a:r>
          </a:p>
          <a:p>
            <a:pPr>
              <a:lnSpc>
                <a:spcPct val="110000"/>
              </a:lnSpc>
            </a:pPr>
            <a:endParaRPr lang="en-GB" sz="1600" dirty="0">
              <a:latin typeface="Arial" panose="020B0604020202020204" pitchFamily="34" charset="0"/>
              <a:cs typeface="Arial" panose="020B0604020202020204" pitchFamily="34" charset="0"/>
            </a:endParaRPr>
          </a:p>
          <a:p>
            <a:pPr>
              <a:lnSpc>
                <a:spcPct val="110000"/>
              </a:lnSpc>
            </a:pPr>
            <a:r>
              <a:rPr lang="ru-RU" sz="1600" dirty="0" smtClean="0">
                <a:latin typeface="Arial" panose="020B0604020202020204" pitchFamily="34" charset="0"/>
                <a:cs typeface="Arial" panose="020B0604020202020204" pitchFamily="34" charset="0"/>
              </a:rPr>
              <a:t>В 2026 году на территории управляемого лесного участка будут проведены работы по выявлению редких видов и сохранению их местообитаний. Данные работы проводятся с привлечением профильных специалистов в области орнитологии, ботаники, лихенологии, микологии.</a:t>
            </a:r>
            <a:endParaRPr lang="ru-RU" sz="1600" dirty="0">
              <a:latin typeface="Arial" panose="020B0604020202020204" pitchFamily="34" charset="0"/>
              <a:cs typeface="Arial" panose="020B0604020202020204" pitchFamily="34" charset="0"/>
            </a:endParaRPr>
          </a:p>
        </p:txBody>
      </p:sp>
      <p:pic>
        <p:nvPicPr>
          <p:cNvPr id="14" name="Picture 27" descr="A picture containing outdoor, plant, flower, branch&#10;&#10;Description automatically generated">
            <a:extLst>
              <a:ext uri="{FF2B5EF4-FFF2-40B4-BE49-F238E27FC236}">
                <a16:creationId xmlns:a16="http://schemas.microsoft.com/office/drawing/2014/main" id="{1DB037CE-249F-7246-9C1E-B09E5F2C38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417407" y="4003121"/>
            <a:ext cx="1440000" cy="2160000"/>
          </a:xfrm>
          <a:prstGeom prst="rect">
            <a:avLst/>
          </a:prstGeom>
          <a:ln>
            <a:noFill/>
          </a:ln>
          <a:effectLst>
            <a:softEdge rad="112500"/>
          </a:effectLst>
        </p:spPr>
      </p:pic>
      <p:pic>
        <p:nvPicPr>
          <p:cNvPr id="15" name="Picture 6" descr="A close up of a white flower&#10;&#10;Description automatically generated with medium confidence">
            <a:extLst>
              <a:ext uri="{FF2B5EF4-FFF2-40B4-BE49-F238E27FC236}">
                <a16:creationId xmlns:a16="http://schemas.microsoft.com/office/drawing/2014/main" id="{CB25B4F5-75C3-5E4E-9FF9-BE5A31F72E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88615" y="4043466"/>
            <a:ext cx="1440000" cy="2160001"/>
          </a:xfrm>
          <a:prstGeom prst="rect">
            <a:avLst/>
          </a:prstGeom>
          <a:ln>
            <a:noFill/>
          </a:ln>
          <a:effectLst>
            <a:softEdge rad="112500"/>
          </a:effectLst>
        </p:spPr>
      </p:pic>
      <p:pic>
        <p:nvPicPr>
          <p:cNvPr id="16" name="Picture 24" descr="A group of birds walking in a field&#10;&#10;Description automatically generated with low confidence">
            <a:extLst>
              <a:ext uri="{FF2B5EF4-FFF2-40B4-BE49-F238E27FC236}">
                <a16:creationId xmlns:a16="http://schemas.microsoft.com/office/drawing/2014/main" id="{F3A0709A-B6F3-3243-8F84-9551E42891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79709" y="1187735"/>
            <a:ext cx="1440000" cy="2160000"/>
          </a:xfrm>
          <a:prstGeom prst="rect">
            <a:avLst/>
          </a:prstGeom>
          <a:ln>
            <a:noFill/>
          </a:ln>
          <a:effectLst>
            <a:softEdge rad="112500"/>
          </a:effectLst>
        </p:spPr>
      </p:pic>
      <p:pic>
        <p:nvPicPr>
          <p:cNvPr id="17" name="Picture 8" descr="A picture containing tree, plant, forest, outdoor&#10;&#10;Description automatically generated">
            <a:extLst>
              <a:ext uri="{FF2B5EF4-FFF2-40B4-BE49-F238E27FC236}">
                <a16:creationId xmlns:a16="http://schemas.microsoft.com/office/drawing/2014/main" id="{CD875C71-C301-474A-B85D-2B77A561E5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42915" y="1181369"/>
            <a:ext cx="1440000" cy="2160000"/>
          </a:xfrm>
          <a:prstGeom prst="rect">
            <a:avLst/>
          </a:prstGeom>
          <a:ln>
            <a:noFill/>
          </a:ln>
          <a:effectLst>
            <a:softEdge rad="112500"/>
          </a:effectLst>
        </p:spPr>
      </p:pic>
      <p:pic>
        <p:nvPicPr>
          <p:cNvPr id="18" name="Picture 26">
            <a:extLst>
              <a:ext uri="{FF2B5EF4-FFF2-40B4-BE49-F238E27FC236}">
                <a16:creationId xmlns:a16="http://schemas.microsoft.com/office/drawing/2014/main" id="{D9F155AF-5DB4-A642-9894-4BE6268BFC4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069" r="-659" b="-5007"/>
          <a:stretch/>
        </p:blipFill>
        <p:spPr>
          <a:xfrm>
            <a:off x="8506543" y="1204048"/>
            <a:ext cx="1440000" cy="2160000"/>
          </a:xfrm>
          <a:prstGeom prst="rect">
            <a:avLst/>
          </a:prstGeom>
          <a:ln>
            <a:noFill/>
          </a:ln>
          <a:effectLst>
            <a:softEdge rad="112500"/>
          </a:effectLst>
        </p:spPr>
      </p:pic>
      <p:sp>
        <p:nvSpPr>
          <p:cNvPr id="5" name="TextBox 4">
            <a:extLst>
              <a:ext uri="{FF2B5EF4-FFF2-40B4-BE49-F238E27FC236}">
                <a16:creationId xmlns:a16="http://schemas.microsoft.com/office/drawing/2014/main" id="{BD1DDD29-618F-1648-9CC6-27B860831DCD}"/>
              </a:ext>
            </a:extLst>
          </p:cNvPr>
          <p:cNvSpPr txBox="1"/>
          <p:nvPr/>
        </p:nvSpPr>
        <p:spPr>
          <a:xfrm>
            <a:off x="9115587" y="6203467"/>
            <a:ext cx="2381742"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Венерин башмачок настоящий</a:t>
            </a:r>
          </a:p>
          <a:p>
            <a:pPr algn="ctr"/>
            <a:r>
              <a:rPr lang="ru-RU" sz="1200" dirty="0">
                <a:latin typeface="Arial" panose="020B0604020202020204" pitchFamily="34" charset="0"/>
                <a:cs typeface="Arial" panose="020B0604020202020204" pitchFamily="34" charset="0"/>
              </a:rPr>
              <a:t>Красная книга РФ</a:t>
            </a:r>
          </a:p>
        </p:txBody>
      </p:sp>
      <p:sp>
        <p:nvSpPr>
          <p:cNvPr id="19" name="TextBox 18">
            <a:extLst>
              <a:ext uri="{FF2B5EF4-FFF2-40B4-BE49-F238E27FC236}">
                <a16:creationId xmlns:a16="http://schemas.microsoft.com/office/drawing/2014/main" id="{8A81CD47-0469-4246-99B5-275B8EF3767E}"/>
              </a:ext>
            </a:extLst>
          </p:cNvPr>
          <p:cNvSpPr txBox="1"/>
          <p:nvPr/>
        </p:nvSpPr>
        <p:spPr>
          <a:xfrm>
            <a:off x="8506572" y="3350968"/>
            <a:ext cx="1455527"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Орлан белохвост</a:t>
            </a:r>
          </a:p>
          <a:p>
            <a:pPr algn="ctr"/>
            <a:r>
              <a:rPr lang="ru-RU" sz="1200" dirty="0">
                <a:latin typeface="Arial" panose="020B0604020202020204" pitchFamily="34" charset="0"/>
                <a:cs typeface="Arial" panose="020B0604020202020204" pitchFamily="34" charset="0"/>
              </a:rPr>
              <a:t>Красная книга РФ</a:t>
            </a:r>
          </a:p>
        </p:txBody>
      </p:sp>
      <p:sp>
        <p:nvSpPr>
          <p:cNvPr id="20" name="TextBox 19">
            <a:extLst>
              <a:ext uri="{FF2B5EF4-FFF2-40B4-BE49-F238E27FC236}">
                <a16:creationId xmlns:a16="http://schemas.microsoft.com/office/drawing/2014/main" id="{24300B93-29BD-9F4F-8FF3-8394DC270C86}"/>
              </a:ext>
            </a:extLst>
          </p:cNvPr>
          <p:cNvSpPr txBox="1"/>
          <p:nvPr/>
        </p:nvSpPr>
        <p:spPr>
          <a:xfrm>
            <a:off x="10442915" y="3335348"/>
            <a:ext cx="1524071" cy="461665"/>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Лобария легочная </a:t>
            </a:r>
          </a:p>
          <a:p>
            <a:pPr algn="ctr"/>
            <a:r>
              <a:rPr lang="ru-RU" sz="1200" dirty="0">
                <a:latin typeface="Arial" panose="020B0604020202020204" pitchFamily="34" charset="0"/>
                <a:cs typeface="Arial" panose="020B0604020202020204" pitchFamily="34" charset="0"/>
              </a:rPr>
              <a:t>Красная книга РФ</a:t>
            </a:r>
          </a:p>
        </p:txBody>
      </p:sp>
      <p:sp>
        <p:nvSpPr>
          <p:cNvPr id="21" name="TextBox 20">
            <a:extLst>
              <a:ext uri="{FF2B5EF4-FFF2-40B4-BE49-F238E27FC236}">
                <a16:creationId xmlns:a16="http://schemas.microsoft.com/office/drawing/2014/main" id="{21703256-832C-CD46-9447-6B38D32A69E4}"/>
              </a:ext>
            </a:extLst>
          </p:cNvPr>
          <p:cNvSpPr txBox="1"/>
          <p:nvPr/>
        </p:nvSpPr>
        <p:spPr>
          <a:xfrm>
            <a:off x="5665310" y="3341369"/>
            <a:ext cx="2668798" cy="461665"/>
          </a:xfrm>
          <a:prstGeom prst="rect">
            <a:avLst/>
          </a:prstGeom>
          <a:noFill/>
        </p:spPr>
        <p:txBody>
          <a:bodyPr wrap="square" rtlCol="0">
            <a:spAutoFit/>
          </a:bodyPr>
          <a:lstStyle/>
          <a:p>
            <a:pPr algn="ctr"/>
            <a:r>
              <a:rPr lang="ru-RU" sz="1200" dirty="0">
                <a:latin typeface="Arial" panose="020B0604020202020204" pitchFamily="34" charset="0"/>
                <a:cs typeface="Arial" panose="020B0604020202020204" pitchFamily="34" charset="0"/>
              </a:rPr>
              <a:t>Серый журавль</a:t>
            </a:r>
          </a:p>
          <a:p>
            <a:pPr algn="ctr"/>
            <a:r>
              <a:rPr lang="ru-RU" sz="1200" dirty="0">
                <a:latin typeface="Arial" panose="020B0604020202020204" pitchFamily="34" charset="0"/>
                <a:cs typeface="Arial" panose="020B0604020202020204" pitchFamily="34" charset="0"/>
              </a:rPr>
              <a:t>Красная книга Иркутской области</a:t>
            </a:r>
          </a:p>
        </p:txBody>
      </p:sp>
      <p:sp>
        <p:nvSpPr>
          <p:cNvPr id="22" name="TextBox 21">
            <a:extLst>
              <a:ext uri="{FF2B5EF4-FFF2-40B4-BE49-F238E27FC236}">
                <a16:creationId xmlns:a16="http://schemas.microsoft.com/office/drawing/2014/main" id="{DF65AF5D-E366-C046-81CD-0EBA33413836}"/>
              </a:ext>
            </a:extLst>
          </p:cNvPr>
          <p:cNvSpPr txBox="1"/>
          <p:nvPr/>
        </p:nvSpPr>
        <p:spPr>
          <a:xfrm>
            <a:off x="7217372" y="6196209"/>
            <a:ext cx="1582484" cy="646331"/>
          </a:xfrm>
          <a:prstGeom prst="rect">
            <a:avLst/>
          </a:prstGeom>
          <a:noFill/>
        </p:spPr>
        <p:txBody>
          <a:bodyPr wrap="none" rtlCol="0">
            <a:spAutoFit/>
          </a:bodyPr>
          <a:lstStyle/>
          <a:p>
            <a:pPr algn="ctr"/>
            <a:r>
              <a:rPr lang="ru-RU" sz="1200" dirty="0">
                <a:latin typeface="Arial" panose="020B0604020202020204" pitchFamily="34" charset="0"/>
                <a:cs typeface="Arial" panose="020B0604020202020204" pitchFamily="34" charset="0"/>
              </a:rPr>
              <a:t>Ежовик альпийский</a:t>
            </a:r>
          </a:p>
          <a:p>
            <a:pPr algn="ctr"/>
            <a:r>
              <a:rPr lang="ru-RU" sz="1200" dirty="0">
                <a:latin typeface="Arial" panose="020B0604020202020204" pitchFamily="34" charset="0"/>
                <a:cs typeface="Arial" panose="020B0604020202020204" pitchFamily="34" charset="0"/>
              </a:rPr>
              <a:t>Красная книга </a:t>
            </a:r>
          </a:p>
          <a:p>
            <a:pPr algn="ctr"/>
            <a:r>
              <a:rPr lang="ru-RU" sz="1200" dirty="0">
                <a:latin typeface="Arial" panose="020B0604020202020204" pitchFamily="34" charset="0"/>
                <a:cs typeface="Arial" panose="020B0604020202020204" pitchFamily="34" charset="0"/>
              </a:rPr>
              <a:t>Иркутской </a:t>
            </a:r>
            <a:r>
              <a:rPr lang="ru-RU" sz="1200" dirty="0" smtClean="0">
                <a:latin typeface="Arial" panose="020B0604020202020204" pitchFamily="34" charset="0"/>
                <a:cs typeface="Arial" panose="020B0604020202020204" pitchFamily="34" charset="0"/>
              </a:rPr>
              <a:t>области</a:t>
            </a:r>
            <a:endParaRPr lang="ru-RU" sz="1200" dirty="0">
              <a:latin typeface="Arial" panose="020B0604020202020204" pitchFamily="34" charset="0"/>
              <a:cs typeface="Arial" panose="020B0604020202020204" pitchFamily="34" charset="0"/>
            </a:endParaRPr>
          </a:p>
        </p:txBody>
      </p:sp>
      <p:sp>
        <p:nvSpPr>
          <p:cNvPr id="23" name="Slide Number Placeholder 11">
            <a:extLst>
              <a:ext uri="{FF2B5EF4-FFF2-40B4-BE49-F238E27FC236}">
                <a16:creationId xmlns:a16="http://schemas.microsoft.com/office/drawing/2014/main" id="{AAF39D9F-C484-8B4B-9DD1-2AAE4B0F5A8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23</a:t>
            </a:fld>
            <a:endParaRPr lang="ru-RU" dirty="0">
              <a:solidFill>
                <a:schemeClr val="tx1"/>
              </a:solidFill>
              <a:latin typeface="Arial" panose="020B0604020202020204" pitchFamily="34" charset="0"/>
              <a:cs typeface="Arial" panose="020B0604020202020204" pitchFamily="34" charset="0"/>
            </a:endParaRPr>
          </a:p>
        </p:txBody>
      </p:sp>
      <p:grpSp>
        <p:nvGrpSpPr>
          <p:cNvPr id="24" name="Группа 23"/>
          <p:cNvGrpSpPr/>
          <p:nvPr/>
        </p:nvGrpSpPr>
        <p:grpSpPr>
          <a:xfrm>
            <a:off x="10889311" y="211457"/>
            <a:ext cx="1168718" cy="696254"/>
            <a:chOff x="10889311" y="211457"/>
            <a:chExt cx="1168718" cy="696254"/>
          </a:xfrm>
        </p:grpSpPr>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Прямоугольник 25"/>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954954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Снижение воздействия на окружающую среду</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612988"/>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Для снижения воздействия хозяйственной деятельности на окружающую среду в </a:t>
            </a:r>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разработаны и внедрены инструкции:</a:t>
            </a:r>
          </a:p>
        </p:txBody>
      </p:sp>
      <p:sp>
        <p:nvSpPr>
          <p:cNvPr id="5" name="TextBox 4">
            <a:extLst>
              <a:ext uri="{FF2B5EF4-FFF2-40B4-BE49-F238E27FC236}">
                <a16:creationId xmlns:a16="http://schemas.microsoft.com/office/drawing/2014/main" id="{E030AF8F-D0F8-8188-4BB6-1ED03C13ACD1}"/>
              </a:ext>
            </a:extLst>
          </p:cNvPr>
          <p:cNvSpPr txBox="1"/>
          <p:nvPr/>
        </p:nvSpPr>
        <p:spPr>
          <a:xfrm>
            <a:off x="334671" y="1946807"/>
            <a:ext cx="3558903" cy="612988"/>
          </a:xfrm>
          <a:prstGeom prst="rect">
            <a:avLst/>
          </a:prstGeom>
          <a:noFill/>
        </p:spPr>
        <p:txBody>
          <a:bodyPr wrap="square">
            <a:spAutoFit/>
          </a:bodyPr>
          <a:lstStyle/>
          <a:p>
            <a:pPr algn="ctr">
              <a:lnSpc>
                <a:spcPct val="110000"/>
              </a:lnSpc>
            </a:pPr>
            <a:r>
              <a:rPr lang="ru-RU" sz="1600" b="1" dirty="0">
                <a:latin typeface="Arial" panose="020B0604020202020204" pitchFamily="34" charset="0"/>
                <a:cs typeface="Arial" panose="020B0604020202020204" pitchFamily="34" charset="0"/>
              </a:rPr>
              <a:t>По снижению воздействия на почву</a:t>
            </a:r>
          </a:p>
        </p:txBody>
      </p:sp>
      <p:sp>
        <p:nvSpPr>
          <p:cNvPr id="7" name="TextBox 6">
            <a:extLst>
              <a:ext uri="{FF2B5EF4-FFF2-40B4-BE49-F238E27FC236}">
                <a16:creationId xmlns:a16="http://schemas.microsoft.com/office/drawing/2014/main" id="{A1BDBD19-6834-6BC8-3D4C-519FF041D394}"/>
              </a:ext>
            </a:extLst>
          </p:cNvPr>
          <p:cNvSpPr txBox="1"/>
          <p:nvPr/>
        </p:nvSpPr>
        <p:spPr>
          <a:xfrm>
            <a:off x="4157097" y="1940827"/>
            <a:ext cx="3558903" cy="612988"/>
          </a:xfrm>
          <a:prstGeom prst="rect">
            <a:avLst/>
          </a:prstGeom>
          <a:noFill/>
        </p:spPr>
        <p:txBody>
          <a:bodyPr wrap="square" anchor="ctr">
            <a:noAutofit/>
          </a:bodyPr>
          <a:lstStyle/>
          <a:p>
            <a:pPr algn="ctr">
              <a:lnSpc>
                <a:spcPct val="110000"/>
              </a:lnSpc>
            </a:pPr>
            <a:r>
              <a:rPr lang="ru-RU" sz="1600" b="1" dirty="0">
                <a:latin typeface="Arial" panose="020B0604020202020204" pitchFamily="34" charset="0"/>
                <a:cs typeface="Arial" panose="020B0604020202020204" pitchFamily="34" charset="0"/>
              </a:rPr>
              <a:t>По обращению с отходами</a:t>
            </a:r>
          </a:p>
        </p:txBody>
      </p:sp>
      <p:sp>
        <p:nvSpPr>
          <p:cNvPr id="10" name="TextBox 9">
            <a:extLst>
              <a:ext uri="{FF2B5EF4-FFF2-40B4-BE49-F238E27FC236}">
                <a16:creationId xmlns:a16="http://schemas.microsoft.com/office/drawing/2014/main" id="{E80F33E2-13F7-B62C-F5A8-E0746BCA5256}"/>
              </a:ext>
            </a:extLst>
          </p:cNvPr>
          <p:cNvSpPr txBox="1"/>
          <p:nvPr/>
        </p:nvSpPr>
        <p:spPr>
          <a:xfrm>
            <a:off x="8298425" y="1940827"/>
            <a:ext cx="3558903" cy="612988"/>
          </a:xfrm>
          <a:prstGeom prst="rect">
            <a:avLst/>
          </a:prstGeom>
          <a:noFill/>
        </p:spPr>
        <p:txBody>
          <a:bodyPr wrap="square">
            <a:spAutoFit/>
          </a:bodyPr>
          <a:lstStyle/>
          <a:p>
            <a:pPr algn="ctr">
              <a:lnSpc>
                <a:spcPct val="110000"/>
              </a:lnSpc>
            </a:pPr>
            <a:r>
              <a:rPr lang="ru-RU" sz="1600" b="1" dirty="0">
                <a:latin typeface="Arial" panose="020B0604020202020204" pitchFamily="34" charset="0"/>
                <a:cs typeface="Arial" panose="020B0604020202020204" pitchFamily="34" charset="0"/>
              </a:rPr>
              <a:t>По обращению с горюче-смазочными материалами (ГСМ)</a:t>
            </a:r>
          </a:p>
        </p:txBody>
      </p:sp>
      <p:sp>
        <p:nvSpPr>
          <p:cNvPr id="11" name="TextBox 10">
            <a:extLst>
              <a:ext uri="{FF2B5EF4-FFF2-40B4-BE49-F238E27FC236}">
                <a16:creationId xmlns:a16="http://schemas.microsoft.com/office/drawing/2014/main" id="{BA2FE2F9-1124-A916-B6FE-AA1DD499DE17}"/>
              </a:ext>
            </a:extLst>
          </p:cNvPr>
          <p:cNvSpPr txBox="1"/>
          <p:nvPr/>
        </p:nvSpPr>
        <p:spPr>
          <a:xfrm>
            <a:off x="334671" y="2594342"/>
            <a:ext cx="3558903" cy="1258871"/>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Волока укрепляются порубочными остатками.</a:t>
            </a:r>
          </a:p>
          <a:p>
            <a:pPr>
              <a:lnSpc>
                <a:spcPct val="110000"/>
              </a:lnSpc>
            </a:pPr>
            <a:r>
              <a:rPr lang="ru-RU" sz="1400" dirty="0">
                <a:latin typeface="Arial" panose="020B0604020202020204" pitchFamily="34" charset="0"/>
                <a:cs typeface="Arial" panose="020B0604020202020204" pitchFamily="34" charset="0"/>
              </a:rPr>
              <a:t>Площадь технологической сети (волока, погрузочные площадки) соответствуют требованиям законодательства.</a:t>
            </a:r>
          </a:p>
        </p:txBody>
      </p:sp>
      <p:sp>
        <p:nvSpPr>
          <p:cNvPr id="13" name="TextBox 12">
            <a:extLst>
              <a:ext uri="{FF2B5EF4-FFF2-40B4-BE49-F238E27FC236}">
                <a16:creationId xmlns:a16="http://schemas.microsoft.com/office/drawing/2014/main" id="{C79ED703-F150-FFAB-957C-7A0E1BBE4596}"/>
              </a:ext>
            </a:extLst>
          </p:cNvPr>
          <p:cNvSpPr txBox="1"/>
          <p:nvPr/>
        </p:nvSpPr>
        <p:spPr>
          <a:xfrm>
            <a:off x="4316548" y="2594341"/>
            <a:ext cx="3558903" cy="1021883"/>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Бытовые и производственные отходы накапливаются в специальных контейнерах и вывозятся из леса по окончании работ.</a:t>
            </a:r>
          </a:p>
        </p:txBody>
      </p:sp>
      <p:sp>
        <p:nvSpPr>
          <p:cNvPr id="16" name="TextBox 15">
            <a:extLst>
              <a:ext uri="{FF2B5EF4-FFF2-40B4-BE49-F238E27FC236}">
                <a16:creationId xmlns:a16="http://schemas.microsoft.com/office/drawing/2014/main" id="{DC735BD9-75B1-1DC3-69F8-CFBE2062321F}"/>
              </a:ext>
            </a:extLst>
          </p:cNvPr>
          <p:cNvSpPr txBox="1"/>
          <p:nvPr/>
        </p:nvSpPr>
        <p:spPr>
          <a:xfrm>
            <a:off x="8298425" y="2594341"/>
            <a:ext cx="3558902" cy="1732847"/>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Места хранения и заправки ГСМ оборудованы поддонами для предотвращения загрязнения почвы.</a:t>
            </a:r>
          </a:p>
          <a:p>
            <a:pPr>
              <a:lnSpc>
                <a:spcPct val="110000"/>
              </a:lnSpc>
            </a:pPr>
            <a:r>
              <a:rPr lang="ru-RU" sz="1400" dirty="0">
                <a:latin typeface="Arial" panose="020B0604020202020204" pitchFamily="34" charset="0"/>
                <a:cs typeface="Arial" panose="020B0604020202020204" pitchFamily="34" charset="0"/>
              </a:rPr>
              <a:t>Для устранения случайных проливов ГСМ на местах выполнения работ имеются специальные адсорбирующие материалы.</a:t>
            </a:r>
          </a:p>
        </p:txBody>
      </p:sp>
      <p:pic>
        <p:nvPicPr>
          <p:cNvPr id="18" name="Picture 17" descr="A picture containing outdoor, tree, nature, forest&#10;&#10;Description automatically generated">
            <a:extLst>
              <a:ext uri="{FF2B5EF4-FFF2-40B4-BE49-F238E27FC236}">
                <a16:creationId xmlns:a16="http://schemas.microsoft.com/office/drawing/2014/main" id="{48DF0267-2584-9EA9-1E59-E68291854C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2"/>
          <a:stretch/>
        </p:blipFill>
        <p:spPr>
          <a:xfrm>
            <a:off x="494124" y="4430519"/>
            <a:ext cx="3240000" cy="1822500"/>
          </a:xfrm>
          <a:prstGeom prst="rect">
            <a:avLst/>
          </a:prstGeom>
          <a:ln>
            <a:noFill/>
          </a:ln>
          <a:effectLst>
            <a:softEdge rad="112500"/>
          </a:effectLst>
        </p:spPr>
      </p:pic>
      <p:pic>
        <p:nvPicPr>
          <p:cNvPr id="20" name="Picture 19" descr="A picture containing text, tree, outdoor, ground&#10;&#10;Description automatically generated">
            <a:extLst>
              <a:ext uri="{FF2B5EF4-FFF2-40B4-BE49-F238E27FC236}">
                <a16:creationId xmlns:a16="http://schemas.microsoft.com/office/drawing/2014/main" id="{77B5F350-8350-CBB2-69D7-81A4AAB51A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57876" y="4430519"/>
            <a:ext cx="3240000" cy="1822500"/>
          </a:xfrm>
          <a:prstGeom prst="rect">
            <a:avLst/>
          </a:prstGeom>
          <a:ln>
            <a:noFill/>
          </a:ln>
          <a:effectLst>
            <a:softEdge rad="112500"/>
          </a:effectLst>
        </p:spPr>
      </p:pic>
      <p:pic>
        <p:nvPicPr>
          <p:cNvPr id="22" name="Picture 21" descr="A picture containing ground, outdoor, tree, dirt&#10;&#10;Description automatically generated">
            <a:extLst>
              <a:ext uri="{FF2B5EF4-FFF2-40B4-BE49-F238E27FC236}">
                <a16:creationId xmlns:a16="http://schemas.microsoft.com/office/drawing/2014/main" id="{38650E3E-174E-6A1F-FEB3-109E352563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76000" y="4430519"/>
            <a:ext cx="3240000" cy="1822500"/>
          </a:xfrm>
          <a:prstGeom prst="rect">
            <a:avLst/>
          </a:prstGeom>
          <a:ln>
            <a:noFill/>
          </a:ln>
          <a:effectLst>
            <a:softEdge rad="112500"/>
          </a:effectLst>
        </p:spPr>
      </p:pic>
      <p:sp>
        <p:nvSpPr>
          <p:cNvPr id="17" name="Slide Number Placeholder 11">
            <a:extLst>
              <a:ext uri="{FF2B5EF4-FFF2-40B4-BE49-F238E27FC236}">
                <a16:creationId xmlns:a16="http://schemas.microsoft.com/office/drawing/2014/main" id="{D9DED98F-5B5E-4E40-B175-C9C0AAA2E0F5}"/>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24</a:t>
            </a:fld>
            <a:endParaRPr lang="ru-RU" dirty="0">
              <a:solidFill>
                <a:schemeClr val="tx1"/>
              </a:solidFill>
              <a:latin typeface="Arial" panose="020B0604020202020204" pitchFamily="34" charset="0"/>
              <a:cs typeface="Arial" panose="020B0604020202020204" pitchFamily="34" charset="0"/>
            </a:endParaRPr>
          </a:p>
        </p:txBody>
      </p:sp>
      <p:grpSp>
        <p:nvGrpSpPr>
          <p:cNvPr id="19" name="Группа 18"/>
          <p:cNvGrpSpPr/>
          <p:nvPr/>
        </p:nvGrpSpPr>
        <p:grpSpPr>
          <a:xfrm>
            <a:off x="10889311" y="211457"/>
            <a:ext cx="1168718" cy="696254"/>
            <a:chOff x="10889311" y="211457"/>
            <a:chExt cx="1168718" cy="696254"/>
          </a:xfrm>
        </p:grpSpPr>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Прямоугольник 22"/>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503480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Учёт интересов и прав работников</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1717393"/>
          </a:xfrm>
          <a:prstGeom prst="rect">
            <a:avLst/>
          </a:prstGeom>
          <a:noFill/>
        </p:spPr>
        <p:txBody>
          <a:bodyPr wrap="square">
            <a:spAutoFit/>
          </a:bodyPr>
          <a:lstStyle/>
          <a:p>
            <a:pPr>
              <a:lnSpc>
                <a:spcPct val="110000"/>
              </a:lnSpc>
            </a:pPr>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создает рабочие мест и привлекает местные подрядные организации для выполнения различных работ.</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учитывает права и интересы работников при планировании и осуществлении хозяйственной деятельности, а также контролирует эти вопросы у своих подрядчиков</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В том числе:</a:t>
            </a:r>
          </a:p>
        </p:txBody>
      </p:sp>
      <p:sp>
        <p:nvSpPr>
          <p:cNvPr id="9" name="TextBox 8">
            <a:extLst>
              <a:ext uri="{FF2B5EF4-FFF2-40B4-BE49-F238E27FC236}">
                <a16:creationId xmlns:a16="http://schemas.microsoft.com/office/drawing/2014/main" id="{D4893F5D-19C0-5D1F-9EC0-0DEF927E00B9}"/>
              </a:ext>
            </a:extLst>
          </p:cNvPr>
          <p:cNvSpPr txBox="1"/>
          <p:nvPr/>
        </p:nvSpPr>
        <p:spPr>
          <a:xfrm>
            <a:off x="313795" y="3224190"/>
            <a:ext cx="6069171" cy="3050579"/>
          </a:xfrm>
          <a:prstGeom prst="rect">
            <a:avLst/>
          </a:prstGeom>
          <a:noFill/>
        </p:spPr>
        <p:txBody>
          <a:bodyPr wrap="square">
            <a:spAutoFit/>
          </a:bodyPr>
          <a:lstStyle/>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заключение трудового договора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своевременную выплату заработной платы в полном объеме</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безопасные условия труда</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равные возможности для реализации трудовых прав (отсутствие дискриминации)</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Право на объединение, включая право на создание профессиональных союзов и вступление в них для защиты своих трудовых прав, свобод и законных интересов, ведение коллективных переговоров с работодателем</a:t>
            </a:r>
          </a:p>
        </p:txBody>
      </p:sp>
      <p:sp>
        <p:nvSpPr>
          <p:cNvPr id="10" name="Slide Number Placeholder 11">
            <a:extLst>
              <a:ext uri="{FF2B5EF4-FFF2-40B4-BE49-F238E27FC236}">
                <a16:creationId xmlns:a16="http://schemas.microsoft.com/office/drawing/2014/main" id="{E4BC1B61-D8C6-994C-B2D5-B98F9F8573D0}"/>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25</a:t>
            </a:fld>
            <a:endParaRPr lang="ru-RU" dirty="0">
              <a:solidFill>
                <a:schemeClr val="tx1"/>
              </a:solidFill>
              <a:latin typeface="Arial" panose="020B0604020202020204" pitchFamily="34" charset="0"/>
              <a:cs typeface="Arial" panose="020B0604020202020204" pitchFamily="34" charset="0"/>
            </a:endParaRPr>
          </a:p>
        </p:txBody>
      </p:sp>
      <p:grpSp>
        <p:nvGrpSpPr>
          <p:cNvPr id="8" name="Группа 7"/>
          <p:cNvGrpSpPr/>
          <p:nvPr/>
        </p:nvGrpSpPr>
        <p:grpSpPr>
          <a:xfrm>
            <a:off x="10889311" y="211457"/>
            <a:ext cx="1168718" cy="696254"/>
            <a:chOff x="10889311" y="211457"/>
            <a:chExt cx="1168718" cy="696254"/>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6147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Учёт интересов и прав местного населения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4007251"/>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За время работы </a:t>
            </a:r>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выделили множество организаций, представляющих интересы разных групп местного населения:</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Органы местного самоуправления (районные, городские и сельские администрации)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Общественные организации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Общины коренных народов</a:t>
            </a:r>
          </a:p>
          <a:p>
            <a:pPr marL="285750" indent="-285750">
              <a:lnSpc>
                <a:spcPct val="150000"/>
              </a:lnSpc>
              <a:buFont typeface="Arial" panose="020B0604020202020204" pitchFamily="34" charset="0"/>
              <a:buChar char="•"/>
            </a:pPr>
            <a:r>
              <a:rPr lang="ru-RU" sz="1600" dirty="0" err="1">
                <a:latin typeface="Arial" panose="020B0604020202020204" pitchFamily="34" charset="0"/>
                <a:cs typeface="Arial" panose="020B0604020202020204" pitchFamily="34" charset="0"/>
              </a:rPr>
              <a:t>Охотпользователи</a:t>
            </a:r>
            <a:endParaRPr lang="ru-RU" sz="1600" dirty="0">
              <a:latin typeface="Arial" panose="020B0604020202020204" pitchFamily="34" charset="0"/>
              <a:cs typeface="Arial" panose="020B0604020202020204" pitchFamily="34" charset="0"/>
            </a:endParaRP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Для взаимодействия с местными жителями и учёта их интересов и прав разработаны процедуры взаимодействия, которые доступны по </a:t>
            </a:r>
            <a:r>
              <a:rPr lang="ru-RU" sz="1600" dirty="0" smtClean="0">
                <a:latin typeface="Arial" panose="020B0604020202020204" pitchFamily="34" charset="0"/>
                <a:cs typeface="Arial" panose="020B0604020202020204" pitchFamily="34" charset="0"/>
              </a:rPr>
              <a:t>ссылке: </a:t>
            </a:r>
            <a:endParaRPr lang="en-US" sz="1600" dirty="0">
              <a:latin typeface="Arial" panose="020B0604020202020204" pitchFamily="34" charset="0"/>
              <a:cs typeface="Arial" panose="020B0604020202020204" pitchFamily="34" charset="0"/>
            </a:endParaRPr>
          </a:p>
          <a:p>
            <a:pPr marL="342900" indent="-342900">
              <a:lnSpc>
                <a:spcPct val="110000"/>
              </a:lnSpc>
              <a:buAutoNum type="arabicPeriod"/>
            </a:pPr>
            <a:r>
              <a:rPr lang="ru-RU" sz="1600" dirty="0" smtClean="0">
                <a:hlinkClick r:id="rId3"/>
              </a:rPr>
              <a:t>Группа </a:t>
            </a:r>
            <a:r>
              <a:rPr lang="ru-RU" sz="1600" dirty="0">
                <a:hlinkClick r:id="rId3"/>
              </a:rPr>
              <a:t>"Илим" - лидер добровольной лесной сертификации (ilimgroup.ru</a:t>
            </a:r>
            <a:r>
              <a:rPr lang="ru-RU" sz="1600" dirty="0" smtClean="0">
                <a:hlinkClick r:id="rId3"/>
              </a:rPr>
              <a:t>)</a:t>
            </a:r>
            <a:endParaRPr lang="ru-RU" sz="1600" dirty="0" smtClean="0"/>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На основе этой процедуры с учетом взаимных интересов были выделены участки, имеющие особую ценность для местных жителей (глухариные </a:t>
            </a:r>
            <a:r>
              <a:rPr lang="ru-RU" sz="1600" dirty="0" smtClean="0">
                <a:latin typeface="Arial" panose="020B0604020202020204" pitchFamily="34" charset="0"/>
                <a:cs typeface="Arial" panose="020B0604020202020204" pitchFamily="34" charset="0"/>
              </a:rPr>
              <a:t>тока). </a:t>
            </a:r>
            <a:r>
              <a:rPr lang="ru-RU" sz="1600" dirty="0">
                <a:latin typeface="Arial" panose="020B0604020202020204" pitchFamily="34" charset="0"/>
                <a:cs typeface="Arial" panose="020B0604020202020204" pitchFamily="34" charset="0"/>
              </a:rPr>
              <a:t>Общая площадь сохраняемых участков составляет </a:t>
            </a:r>
            <a:r>
              <a:rPr lang="ru-RU" sz="1600" dirty="0" smtClean="0">
                <a:latin typeface="Arial" panose="020B0604020202020204" pitchFamily="34" charset="0"/>
                <a:cs typeface="Arial" panose="020B0604020202020204" pitchFamily="34" charset="0"/>
              </a:rPr>
              <a:t>91,2 </a:t>
            </a:r>
            <a:r>
              <a:rPr lang="ru-RU" sz="1600" dirty="0">
                <a:latin typeface="Arial" panose="020B0604020202020204" pitchFamily="34" charset="0"/>
                <a:cs typeface="Arial" panose="020B0604020202020204" pitchFamily="34" charset="0"/>
              </a:rPr>
              <a:t>га.</a:t>
            </a:r>
          </a:p>
        </p:txBody>
      </p:sp>
      <p:sp>
        <p:nvSpPr>
          <p:cNvPr id="7" name="Slide Number Placeholder 11">
            <a:extLst>
              <a:ext uri="{FF2B5EF4-FFF2-40B4-BE49-F238E27FC236}">
                <a16:creationId xmlns:a16="http://schemas.microsoft.com/office/drawing/2014/main" id="{206F8058-1E02-8C4F-91F5-990C6FE32568}"/>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26</a:t>
            </a:fld>
            <a:endParaRPr lang="ru-RU" dirty="0">
              <a:solidFill>
                <a:schemeClr val="tx1"/>
              </a:solidFill>
              <a:latin typeface="Arial" panose="020B0604020202020204" pitchFamily="34" charset="0"/>
              <a:cs typeface="Arial" panose="020B0604020202020204" pitchFamily="34" charset="0"/>
            </a:endParaRPr>
          </a:p>
        </p:txBody>
      </p:sp>
      <p:grpSp>
        <p:nvGrpSpPr>
          <p:cNvPr id="8" name="Группа 7"/>
          <p:cNvGrpSpPr/>
          <p:nvPr/>
        </p:nvGrpSpPr>
        <p:grpSpPr>
          <a:xfrm>
            <a:off x="10889311" y="211457"/>
            <a:ext cx="1168718" cy="696254"/>
            <a:chOff x="10889311" y="211457"/>
            <a:chExt cx="1168718" cy="696254"/>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861357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D869C302-AB32-5CFD-5DB9-7E185A8EA5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7324" y="3728532"/>
            <a:ext cx="5539940" cy="2228711"/>
          </a:xfrm>
          <a:prstGeom prst="rect">
            <a:avLst/>
          </a:prstGeom>
          <a:ln>
            <a:noFill/>
          </a:ln>
          <a:effectLst>
            <a:softEdge rad="112500"/>
          </a:effectLst>
        </p:spPr>
      </p:pic>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Взаимодействие с заинтересованными сторонами</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1" y="1256985"/>
            <a:ext cx="11585824" cy="2480679"/>
          </a:xfrm>
          <a:prstGeom prst="rect">
            <a:avLst/>
          </a:prstGeom>
          <a:noFill/>
        </p:spPr>
        <p:txBody>
          <a:bodyPr wrap="square">
            <a:spAutoFit/>
          </a:bodyPr>
          <a:lstStyle/>
          <a:p>
            <a:pPr>
              <a:lnSpc>
                <a:spcPct val="110000"/>
              </a:lnSpc>
            </a:pPr>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взаимодействует с широким кругом заинтересованных сторон, включая органы исполнительной власти, природоохранные, социальные и научные организации, например такими как:</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Министерство природных ресурсов и экологии Иркутской области</a:t>
            </a:r>
          </a:p>
          <a:p>
            <a:pPr marL="285750" indent="-285750">
              <a:lnSpc>
                <a:spcPct val="150000"/>
              </a:lnSpc>
              <a:buFont typeface="Arial" panose="020B0604020202020204" pitchFamily="34" charset="0"/>
              <a:buChar char="•"/>
            </a:pPr>
            <a:r>
              <a:rPr lang="ru-RU" sz="1600" dirty="0" smtClean="0">
                <a:latin typeface="Arial" panose="020B0604020202020204" pitchFamily="34" charset="0"/>
                <a:cs typeface="Arial" panose="020B0604020202020204" pitchFamily="34" charset="0"/>
              </a:rPr>
              <a:t>Байкальский </a:t>
            </a:r>
            <a:r>
              <a:rPr lang="ru-RU" sz="1600" dirty="0">
                <a:latin typeface="Arial" panose="020B0604020202020204" pitchFamily="34" charset="0"/>
                <a:cs typeface="Arial" panose="020B0604020202020204" pitchFamily="34" charset="0"/>
              </a:rPr>
              <a:t>центр полевых исследований «Дикая природа Азии»</a:t>
            </a:r>
          </a:p>
          <a:p>
            <a:pPr marL="285750" indent="-285750">
              <a:lnSpc>
                <a:spcPct val="15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Иркутская региональная общественная организация «Союз содействия коренным малочисленным народам Севера Иркутской области» </a:t>
            </a:r>
          </a:p>
          <a:p>
            <a:pPr marL="285750" indent="-285750">
              <a:lnSpc>
                <a:spcPct val="150000"/>
              </a:lnSpc>
              <a:buFont typeface="Arial" panose="020B0604020202020204" pitchFamily="34" charset="0"/>
              <a:buChar char="•"/>
            </a:pPr>
            <a:endParaRPr lang="ru-RU" sz="1600" dirty="0">
              <a:latin typeface="Arial" panose="020B0604020202020204" pitchFamily="34" charset="0"/>
              <a:cs typeface="Arial" panose="020B0604020202020204" pitchFamily="34" charset="0"/>
            </a:endParaRPr>
          </a:p>
        </p:txBody>
      </p:sp>
      <p:sp>
        <p:nvSpPr>
          <p:cNvPr id="8" name="Slide Number Placeholder 11">
            <a:extLst>
              <a:ext uri="{FF2B5EF4-FFF2-40B4-BE49-F238E27FC236}">
                <a16:creationId xmlns:a16="http://schemas.microsoft.com/office/drawing/2014/main" id="{E56193D7-C642-E44B-B07F-4DF9E7501F3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27</a:t>
            </a:fld>
            <a:endParaRPr lang="ru-RU" dirty="0">
              <a:solidFill>
                <a:schemeClr val="tx1"/>
              </a:solidFill>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B3E187AE-F1BB-D849-B826-8A611E6A30B5}"/>
              </a:ext>
            </a:extLst>
          </p:cNvPr>
          <p:cNvSpPr/>
          <p:nvPr/>
        </p:nvSpPr>
        <p:spPr>
          <a:xfrm>
            <a:off x="457858" y="4636780"/>
            <a:ext cx="5736346" cy="1431354"/>
          </a:xfrm>
          <a:prstGeom prst="rect">
            <a:avLst/>
          </a:prstGeom>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Взаимодействие с широким кругом заинтересованных сторон позволяет лучше учитывать экологические и социальные аспекты, принимать более взвешенные и взаимоприемлемые решения при ведении хозяйственной деятельности.</a:t>
            </a:r>
            <a:endParaRPr lang="ru-RU" sz="1600" dirty="0"/>
          </a:p>
        </p:txBody>
      </p:sp>
      <p:grpSp>
        <p:nvGrpSpPr>
          <p:cNvPr id="9" name="Группа 8"/>
          <p:cNvGrpSpPr/>
          <p:nvPr/>
        </p:nvGrpSpPr>
        <p:grpSpPr>
          <a:xfrm>
            <a:off x="10889311" y="211457"/>
            <a:ext cx="1168718" cy="696254"/>
            <a:chOff x="10889311" y="211457"/>
            <a:chExt cx="1168718" cy="696254"/>
          </a:xfrm>
        </p:grpSpPr>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964263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27D621-DF81-9C50-DBD6-2DFFAFA9A64A}"/>
              </a:ext>
            </a:extLst>
          </p:cNvPr>
          <p:cNvSpPr txBox="1"/>
          <p:nvPr/>
        </p:nvSpPr>
        <p:spPr>
          <a:xfrm>
            <a:off x="334670" y="2077847"/>
            <a:ext cx="11585824" cy="1896866"/>
          </a:xfrm>
          <a:prstGeom prst="rect">
            <a:avLst/>
          </a:prstGeom>
          <a:noFill/>
        </p:spPr>
        <p:txBody>
          <a:bodyPr wrap="square">
            <a:spAutoFit/>
          </a:bodyPr>
          <a:lstStyle/>
          <a:p>
            <a:pPr algn="ctr">
              <a:lnSpc>
                <a:spcPct val="110000"/>
              </a:lnSpc>
            </a:pPr>
            <a:r>
              <a:rPr lang="ru-RU" dirty="0">
                <a:latin typeface="Arial" panose="020B0604020202020204" pitchFamily="34" charset="0"/>
                <a:cs typeface="Arial" panose="020B0604020202020204" pitchFamily="34" charset="0"/>
              </a:rPr>
              <a:t>Местные жители и другие заинтересованные стороны </a:t>
            </a:r>
          </a:p>
          <a:p>
            <a:pPr algn="ctr">
              <a:lnSpc>
                <a:spcPct val="110000"/>
              </a:lnSpc>
            </a:pPr>
            <a:r>
              <a:rPr lang="ru-RU" dirty="0">
                <a:latin typeface="Arial" panose="020B0604020202020204" pitchFamily="34" charset="0"/>
                <a:cs typeface="Arial" panose="020B0604020202020204" pitchFamily="34" charset="0"/>
              </a:rPr>
              <a:t>могут обратиться в компанию со своими предложениями и вопросами, </a:t>
            </a:r>
          </a:p>
          <a:p>
            <a:pPr algn="ctr">
              <a:lnSpc>
                <a:spcPct val="110000"/>
              </a:lnSpc>
            </a:pPr>
            <a:r>
              <a:rPr lang="ru-RU" dirty="0">
                <a:latin typeface="Arial" panose="020B0604020202020204" pitchFamily="34" charset="0"/>
                <a:cs typeface="Arial" panose="020B0604020202020204" pitchFamily="34" charset="0"/>
              </a:rPr>
              <a:t>касающимися лесохозяйственной деятельности, и они в обязательном порядке будут рассмотрены</a:t>
            </a:r>
          </a:p>
          <a:p>
            <a:pPr algn="ctr">
              <a:lnSpc>
                <a:spcPct val="110000"/>
              </a:lnSpc>
            </a:pPr>
            <a:endParaRPr lang="ru-RU" dirty="0">
              <a:latin typeface="Arial" panose="020B0604020202020204" pitchFamily="34" charset="0"/>
              <a:cs typeface="Arial" panose="020B0604020202020204" pitchFamily="34" charset="0"/>
            </a:endParaRPr>
          </a:p>
          <a:p>
            <a:pPr algn="ctr">
              <a:lnSpc>
                <a:spcPct val="110000"/>
              </a:lnSpc>
            </a:pPr>
            <a:endParaRPr lang="ru-RU" dirty="0">
              <a:latin typeface="Arial" panose="020B0604020202020204" pitchFamily="34" charset="0"/>
              <a:cs typeface="Arial" panose="020B0604020202020204" pitchFamily="34" charset="0"/>
            </a:endParaRPr>
          </a:p>
          <a:p>
            <a:pPr algn="ctr">
              <a:lnSpc>
                <a:spcPct val="110000"/>
              </a:lnSpc>
            </a:pPr>
            <a:r>
              <a:rPr lang="ru-RU" dirty="0">
                <a:latin typeface="Arial" panose="020B0604020202020204" pitchFamily="34" charset="0"/>
                <a:cs typeface="Arial" panose="020B0604020202020204" pitchFamily="34" charset="0"/>
              </a:rPr>
              <a:t>Контактные данные для обращений: </a:t>
            </a:r>
          </a:p>
        </p:txBody>
      </p:sp>
      <p:sp>
        <p:nvSpPr>
          <p:cNvPr id="7" name="Slide Number Placeholder 11">
            <a:extLst>
              <a:ext uri="{FF2B5EF4-FFF2-40B4-BE49-F238E27FC236}">
                <a16:creationId xmlns:a16="http://schemas.microsoft.com/office/drawing/2014/main" id="{FCD9E954-E268-BC42-890F-4EBFBE4EB311}"/>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28</a:t>
            </a:fld>
            <a:endParaRPr lang="ru-RU" dirty="0">
              <a:solidFill>
                <a:schemeClr val="tx1"/>
              </a:solidFill>
              <a:latin typeface="Arial" panose="020B0604020202020204" pitchFamily="34" charset="0"/>
              <a:cs typeface="Arial" panose="020B0604020202020204" pitchFamily="34" charset="0"/>
            </a:endParaRPr>
          </a:p>
        </p:txBody>
      </p:sp>
      <p:sp>
        <p:nvSpPr>
          <p:cNvPr id="13" name="Прямоугольник 12">
            <a:extLst>
              <a:ext uri="{FF2B5EF4-FFF2-40B4-BE49-F238E27FC236}">
                <a16:creationId xmlns:a16="http://schemas.microsoft.com/office/drawing/2014/main" id="{B8ADA9F8-C5AD-A24D-A989-CBA84B9341E0}"/>
              </a:ext>
            </a:extLst>
          </p:cNvPr>
          <p:cNvSpPr/>
          <p:nvPr/>
        </p:nvSpPr>
        <p:spPr>
          <a:xfrm>
            <a:off x="623226" y="3974713"/>
            <a:ext cx="11008712" cy="1311128"/>
          </a:xfrm>
          <a:prstGeom prst="rect">
            <a:avLst/>
          </a:prstGeom>
        </p:spPr>
        <p:txBody>
          <a:bodyPr wrap="square">
            <a:spAutoFit/>
          </a:bodyPr>
          <a:lstStyle/>
          <a:p>
            <a:pPr marL="438150" algn="ctr">
              <a:lnSpc>
                <a:spcPct val="110000"/>
              </a:lnSpc>
            </a:pPr>
            <a:r>
              <a:rPr lang="ru-RU" dirty="0" smtClean="0">
                <a:latin typeface="Arial" panose="020B0604020202020204" pitchFamily="34" charset="0"/>
                <a:cs typeface="Arial" panose="020B0604020202020204" pitchFamily="34" charset="0"/>
              </a:rPr>
              <a:t>Адрес</a:t>
            </a:r>
            <a:r>
              <a:rPr lang="ru-RU" dirty="0">
                <a:latin typeface="Arial" panose="020B0604020202020204" pitchFamily="34" charset="0"/>
                <a:cs typeface="Arial" panose="020B0604020202020204" pitchFamily="34" charset="0"/>
              </a:rPr>
              <a:t>: 666684, Иркутская область, </a:t>
            </a:r>
          </a:p>
          <a:p>
            <a:pPr marL="438150" algn="ctr">
              <a:lnSpc>
                <a:spcPct val="110000"/>
              </a:lnSpc>
            </a:pPr>
            <a:r>
              <a:rPr lang="ru-RU" dirty="0">
                <a:latin typeface="Arial" panose="020B0604020202020204" pitchFamily="34" charset="0"/>
                <a:cs typeface="Arial" panose="020B0604020202020204" pitchFamily="34" charset="0"/>
              </a:rPr>
              <a:t>г. Усть-Илимск-14, а/я 318 </a:t>
            </a:r>
          </a:p>
          <a:p>
            <a:pPr marL="438150" algn="ctr">
              <a:lnSpc>
                <a:spcPct val="110000"/>
              </a:lnSpc>
            </a:pPr>
            <a:r>
              <a:rPr lang="ru-RU" dirty="0">
                <a:latin typeface="Arial" panose="020B0604020202020204" pitchFamily="34" charset="0"/>
                <a:cs typeface="Arial" panose="020B0604020202020204" pitchFamily="34" charset="0"/>
              </a:rPr>
              <a:t>Телефон/факс: 8-395-35-94116, 92503</a:t>
            </a:r>
          </a:p>
          <a:p>
            <a:pPr marL="438150" algn="ctr">
              <a:lnSpc>
                <a:spcPct val="110000"/>
              </a:lnSpc>
            </a:pPr>
            <a:r>
              <a:rPr lang="ru-RU" dirty="0">
                <a:latin typeface="Arial" panose="020B0604020202020204" pitchFamily="34" charset="0"/>
                <a:cs typeface="Arial" panose="020B0604020202020204" pitchFamily="34" charset="0"/>
              </a:rPr>
              <a:t>Директор: </a:t>
            </a:r>
            <a:r>
              <a:rPr lang="ru-RU" dirty="0" smtClean="0">
                <a:latin typeface="Arial" panose="020B0604020202020204" pitchFamily="34" charset="0"/>
                <a:cs typeface="Arial" panose="020B0604020202020204" pitchFamily="34" charset="0"/>
              </a:rPr>
              <a:t>Ковальчук Александр Степанович</a:t>
            </a:r>
            <a:endParaRPr lang="en-GB" dirty="0">
              <a:latin typeface="Arial" panose="020B0604020202020204" pitchFamily="34" charset="0"/>
              <a:cs typeface="Arial" panose="020B0604020202020204" pitchFamily="34" charset="0"/>
            </a:endParaRPr>
          </a:p>
        </p:txBody>
      </p:sp>
      <p:grpSp>
        <p:nvGrpSpPr>
          <p:cNvPr id="8" name="Группа 7"/>
          <p:cNvGrpSpPr/>
          <p:nvPr/>
        </p:nvGrpSpPr>
        <p:grpSpPr>
          <a:xfrm>
            <a:off x="-94807" y="83892"/>
            <a:ext cx="2774552" cy="1538365"/>
            <a:chOff x="-94807" y="83892"/>
            <a:chExt cx="2774552" cy="1538365"/>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24" y="83892"/>
              <a:ext cx="2030290" cy="101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94807" y="1099037"/>
              <a:ext cx="2774552" cy="523220"/>
            </a:xfrm>
            <a:prstGeom prst="rect">
              <a:avLst/>
            </a:prstGeom>
            <a:noFill/>
          </p:spPr>
          <p:txBody>
            <a:bodyPr wrap="square" lIns="91440" tIns="45720" rIns="91440" bIns="45720">
              <a:spAutoFit/>
            </a:bodyPr>
            <a:lstStyle/>
            <a:p>
              <a:pPr algn="ctr"/>
              <a:r>
                <a:rPr lang="ru-RU" sz="2800" b="1" dirty="0" smtClean="0">
                  <a:ln w="0"/>
                  <a:effectLst>
                    <a:outerShdw blurRad="38100" dist="19050" dir="2700000" algn="tl" rotWithShape="0">
                      <a:schemeClr val="dk1">
                        <a:alpha val="40000"/>
                      </a:schemeClr>
                    </a:outerShdw>
                  </a:effectLst>
                </a:rPr>
                <a:t>ООО «Кедр»</a:t>
              </a:r>
              <a:endParaRPr lang="ru-RU" sz="2800" b="1"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16205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Информация об Организации</a:t>
            </a:r>
          </a:p>
        </p:txBody>
      </p:sp>
      <p:sp>
        <p:nvSpPr>
          <p:cNvPr id="5" name="TextBox 4">
            <a:extLst>
              <a:ext uri="{FF2B5EF4-FFF2-40B4-BE49-F238E27FC236}">
                <a16:creationId xmlns:a16="http://schemas.microsoft.com/office/drawing/2014/main" id="{0BF4C1B1-1DFD-81DF-4144-513D39690E3F}"/>
              </a:ext>
            </a:extLst>
          </p:cNvPr>
          <p:cNvSpPr txBox="1"/>
          <p:nvPr/>
        </p:nvSpPr>
        <p:spPr>
          <a:xfrm>
            <a:off x="334669" y="1327336"/>
            <a:ext cx="11585825" cy="4034951"/>
          </a:xfrm>
          <a:prstGeom prst="rect">
            <a:avLst/>
          </a:prstGeom>
          <a:noFill/>
        </p:spPr>
        <p:txBody>
          <a:bodyPr wrap="square">
            <a:spAutoFit/>
          </a:bodyPr>
          <a:lstStyle/>
          <a:p>
            <a:pPr>
              <a:lnSpc>
                <a:spcPct val="110000"/>
              </a:lnSpc>
            </a:pPr>
            <a:r>
              <a:rPr lang="ru-RU" b="1" dirty="0" smtClean="0">
                <a:latin typeface="Arial" panose="020B0604020202020204" pitchFamily="34" charset="0"/>
                <a:cs typeface="Arial" panose="020B0604020202020204" pitchFamily="34" charset="0"/>
              </a:rPr>
              <a:t>Общество с ограниченной ответственностью «Кедр» (ООО «Кедр»)</a:t>
            </a:r>
            <a:endParaRPr lang="ru-RU" b="1" dirty="0">
              <a:latin typeface="Arial" panose="020B0604020202020204" pitchFamily="34" charset="0"/>
              <a:cs typeface="Arial" panose="020B0604020202020204" pitchFamily="34" charset="0"/>
            </a:endParaRPr>
          </a:p>
          <a:p>
            <a:pPr>
              <a:lnSpc>
                <a:spcPct val="110000"/>
              </a:lnSpc>
            </a:pPr>
            <a:r>
              <a:rPr lang="ru-RU" dirty="0" smtClean="0">
                <a:latin typeface="Arial" panose="020B0604020202020204" pitchFamily="34" charset="0"/>
                <a:cs typeface="Arial" panose="020B0604020202020204" pitchFamily="34" charset="0"/>
              </a:rPr>
              <a:t>Адрес</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665702, </a:t>
            </a:r>
            <a:r>
              <a:rPr lang="ru-RU" dirty="0">
                <a:latin typeface="Arial" panose="020B0604020202020204" pitchFamily="34" charset="0"/>
                <a:cs typeface="Arial" panose="020B0604020202020204" pitchFamily="34" charset="0"/>
              </a:rPr>
              <a:t>Иркутская область, г. Братск, </a:t>
            </a:r>
            <a:r>
              <a:rPr lang="ru-RU" dirty="0" smtClean="0">
                <a:latin typeface="Arial" panose="020B0604020202020204" pitchFamily="34" charset="0"/>
                <a:cs typeface="Arial" panose="020B0604020202020204" pitchFamily="34" charset="0"/>
              </a:rPr>
              <a:t>ул. 25-летия БГС, д 43 А, офис 103</a:t>
            </a:r>
            <a:endParaRPr lang="ru-RU" dirty="0">
              <a:latin typeface="Arial" panose="020B0604020202020204" pitchFamily="34" charset="0"/>
              <a:cs typeface="Arial" panose="020B0604020202020204" pitchFamily="34" charset="0"/>
            </a:endParaRPr>
          </a:p>
          <a:p>
            <a:pPr>
              <a:lnSpc>
                <a:spcPct val="110000"/>
              </a:lnSpc>
            </a:pPr>
            <a:r>
              <a:rPr lang="ru-RU" dirty="0" smtClean="0">
                <a:latin typeface="Arial" panose="020B0604020202020204" pitchFamily="34" charset="0"/>
                <a:cs typeface="Arial" panose="020B0604020202020204" pitchFamily="34" charset="0"/>
              </a:rPr>
              <a:t>Электронная </a:t>
            </a:r>
            <a:r>
              <a:rPr lang="ru-RU" dirty="0">
                <a:latin typeface="Arial" panose="020B0604020202020204" pitchFamily="34" charset="0"/>
                <a:cs typeface="Arial" panose="020B0604020202020204" pitchFamily="34" charset="0"/>
              </a:rPr>
              <a:t>почта</a:t>
            </a:r>
            <a:r>
              <a:rPr lang="ru-R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kedr-999@mail.ru</a:t>
            </a:r>
            <a:r>
              <a:rPr lang="ru-RU" dirty="0" smtClean="0">
                <a:latin typeface="Arial" panose="020B0604020202020204" pitchFamily="34" charset="0"/>
                <a:cs typeface="Arial" panose="020B0604020202020204" pitchFamily="34" charset="0"/>
              </a:rPr>
              <a:t>  </a:t>
            </a:r>
          </a:p>
          <a:p>
            <a:pPr>
              <a:lnSpc>
                <a:spcPct val="110000"/>
              </a:lnSpc>
            </a:pPr>
            <a:r>
              <a:rPr lang="ru-RU" dirty="0" smtClean="0">
                <a:latin typeface="Arial" panose="020B0604020202020204" pitchFamily="34" charset="0"/>
                <a:cs typeface="Arial" panose="020B0604020202020204" pitchFamily="34" charset="0"/>
              </a:rPr>
              <a:t>Телефон</a:t>
            </a:r>
            <a:r>
              <a:rPr lang="ru-RU"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8 (3953) 36-45-49</a:t>
            </a:r>
            <a:endParaRPr lang="ru-RU" dirty="0">
              <a:latin typeface="Arial" panose="020B0604020202020204" pitchFamily="34" charset="0"/>
              <a:cs typeface="Arial" panose="020B0604020202020204" pitchFamily="34" charset="0"/>
            </a:endParaRPr>
          </a:p>
          <a:p>
            <a:pPr>
              <a:lnSpc>
                <a:spcPct val="110000"/>
              </a:lnSpc>
            </a:pPr>
            <a:r>
              <a:rPr lang="ru-RU" dirty="0">
                <a:latin typeface="Arial" panose="020B0604020202020204" pitchFamily="34" charset="0"/>
                <a:cs typeface="Arial" panose="020B0604020202020204" pitchFamily="34" charset="0"/>
              </a:rPr>
              <a:t>Д</a:t>
            </a:r>
            <a:r>
              <a:rPr lang="ru-RU" dirty="0" smtClean="0">
                <a:latin typeface="Arial" panose="020B0604020202020204" pitchFamily="34" charset="0"/>
                <a:cs typeface="Arial" panose="020B0604020202020204" pitchFamily="34" charset="0"/>
              </a:rPr>
              <a:t>иректор</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Аксёнов Юрий Борисович</a:t>
            </a:r>
            <a:endParaRPr lang="en-GB" dirty="0">
              <a:latin typeface="Arial" panose="020B0604020202020204" pitchFamily="34" charset="0"/>
              <a:cs typeface="Arial" panose="020B0604020202020204" pitchFamily="34" charset="0"/>
            </a:endParaRPr>
          </a:p>
          <a:p>
            <a:pPr>
              <a:lnSpc>
                <a:spcPct val="110000"/>
              </a:lnSpc>
            </a:pPr>
            <a:endParaRPr lang="en-GB" sz="1200" dirty="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ООО «Кедр» </a:t>
            </a:r>
            <a:r>
              <a:rPr lang="ru-RU" dirty="0">
                <a:latin typeface="Arial" panose="020B0604020202020204" pitchFamily="34" charset="0"/>
                <a:cs typeface="Arial" panose="020B0604020202020204" pitchFamily="34" charset="0"/>
              </a:rPr>
              <a:t>является </a:t>
            </a:r>
            <a:r>
              <a:rPr lang="ru-RU" dirty="0" smtClean="0">
                <a:latin typeface="Arial" panose="020B0604020202020204" pitchFamily="34" charset="0"/>
                <a:cs typeface="Arial" panose="020B0604020202020204" pitchFamily="34" charset="0"/>
              </a:rPr>
              <a:t>арендатором лесного участка площадью </a:t>
            </a:r>
            <a:r>
              <a:rPr lang="en-US" dirty="0" smtClean="0">
                <a:latin typeface="Arial" panose="020B0604020202020204" pitchFamily="34" charset="0"/>
                <a:cs typeface="Arial" panose="020B0604020202020204" pitchFamily="34" charset="0"/>
              </a:rPr>
              <a:t>13</a:t>
            </a:r>
            <a:r>
              <a:rPr lang="ru-RU" dirty="0" smtClean="0">
                <a:latin typeface="Arial" panose="020B0604020202020204" pitchFamily="34" charset="0"/>
                <a:cs typeface="Arial" panose="020B0604020202020204" pitchFamily="34" charset="0"/>
              </a:rPr>
              <a:t>,5 тыс. га. </a:t>
            </a:r>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Вид использования лесов – заготовка древесины.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Управление и хозяйственную деятельность на лесных участках осуществляет </a:t>
            </a:r>
            <a:r>
              <a:rPr lang="ru-RU" b="1" dirty="0">
                <a:latin typeface="Arial" panose="020B0604020202020204" pitchFamily="34" charset="0"/>
                <a:cs typeface="Arial" panose="020B0604020202020204" pitchFamily="34" charset="0"/>
              </a:rPr>
              <a:t>АО «Группа «Илим» </a:t>
            </a:r>
            <a:r>
              <a:rPr lang="ru-RU" b="1" dirty="0">
                <a:solidFill>
                  <a:srgbClr val="0F6A36"/>
                </a:solidFill>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в лице </a:t>
            </a:r>
            <a:r>
              <a:rPr lang="ru-RU" dirty="0" smtClean="0">
                <a:latin typeface="Arial" panose="020B0604020202020204" pitchFamily="34" charset="0"/>
                <a:cs typeface="Arial" panose="020B0604020202020204" pitchFamily="34" charset="0"/>
              </a:rPr>
              <a:t>филиала АО «Группа «Илим» в Усть-Илимском </a:t>
            </a:r>
            <a:r>
              <a:rPr lang="ru-RU" dirty="0" smtClean="0">
                <a:latin typeface="Arial" panose="020B0604020202020204" pitchFamily="34" charset="0"/>
                <a:cs typeface="Arial" panose="020B0604020202020204" pitchFamily="34" charset="0"/>
              </a:rPr>
              <a:t>районе</a:t>
            </a:r>
            <a:r>
              <a:rPr lang="ru-RU" b="1" dirty="0" smtClean="0">
                <a:solidFill>
                  <a:srgbClr val="0F6A36"/>
                </a:solidFill>
                <a:latin typeface="Arial" panose="020B0604020202020204" pitchFamily="34" charset="0"/>
                <a:cs typeface="Arial" panose="020B0604020202020204" pitchFamily="34" charset="0"/>
              </a:rPr>
              <a:t>.</a:t>
            </a:r>
          </a:p>
          <a:p>
            <a:endParaRPr lang="ru-RU" sz="1000" b="1" dirty="0">
              <a:solidFill>
                <a:srgbClr val="0F6A36"/>
              </a:solidFill>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ООО «Кедр» является участником группового объединения состоящего из 3х организаций: ООО «Кедр», ООО «</a:t>
            </a:r>
            <a:r>
              <a:rPr lang="ru-RU" dirty="0" err="1" smtClean="0">
                <a:latin typeface="Arial" panose="020B0604020202020204" pitchFamily="34" charset="0"/>
                <a:cs typeface="Arial" panose="020B0604020202020204" pitchFamily="34" charset="0"/>
              </a:rPr>
              <a:t>Масис</a:t>
            </a:r>
            <a:r>
              <a:rPr lang="ru-RU" dirty="0" smtClean="0">
                <a:latin typeface="Arial" panose="020B0604020202020204" pitchFamily="34" charset="0"/>
                <a:cs typeface="Arial" panose="020B0604020202020204" pitchFamily="34" charset="0"/>
              </a:rPr>
              <a:t>», АО «</a:t>
            </a:r>
            <a:r>
              <a:rPr lang="ru-RU" dirty="0" err="1" smtClean="0">
                <a:latin typeface="Arial" panose="020B0604020202020204" pitchFamily="34" charset="0"/>
                <a:cs typeface="Arial" panose="020B0604020202020204" pitchFamily="34" charset="0"/>
              </a:rPr>
              <a:t>ИлимФорестПром</a:t>
            </a:r>
            <a:r>
              <a:rPr lang="ru-RU" dirty="0" smtClean="0">
                <a:latin typeface="Arial" panose="020B0604020202020204" pitchFamily="34" charset="0"/>
                <a:cs typeface="Arial" panose="020B0604020202020204" pitchFamily="34" charset="0"/>
              </a:rPr>
              <a:t>» (руководитель группового объединения).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57672A11-6D96-60A4-CF0F-E7B1D792ECC4}"/>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3</a:t>
            </a:fld>
            <a:endParaRPr lang="ru-RU" dirty="0">
              <a:solidFill>
                <a:schemeClr val="tx1"/>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86F67F22-7D33-B743-B46C-11676FAA786C}"/>
              </a:ext>
            </a:extLst>
          </p:cNvPr>
          <p:cNvSpPr/>
          <p:nvPr/>
        </p:nvSpPr>
        <p:spPr>
          <a:xfrm>
            <a:off x="334669" y="5254368"/>
            <a:ext cx="11441999" cy="1581972"/>
          </a:xfrm>
          <a:prstGeom prst="rect">
            <a:avLst/>
          </a:prstGeom>
        </p:spPr>
        <p:txBody>
          <a:bodyPr wrap="square">
            <a:spAutoFit/>
          </a:bodyPr>
          <a:lstStyle/>
          <a:p>
            <a:pPr marL="44450" lvl="1">
              <a:lnSpc>
                <a:spcPct val="110000"/>
              </a:lnSpc>
            </a:pPr>
            <a:r>
              <a:rPr lang="ru-RU" dirty="0" smtClean="0">
                <a:latin typeface="Arial" panose="020B0604020202020204" pitchFamily="34" charset="0"/>
                <a:cs typeface="Arial" panose="020B0604020202020204" pitchFamily="34" charset="0"/>
              </a:rPr>
              <a:t>Адрес расположения: </a:t>
            </a:r>
            <a:r>
              <a:rPr lang="ru-RU" dirty="0">
                <a:latin typeface="Arial" panose="020B0604020202020204" pitchFamily="34" charset="0"/>
                <a:cs typeface="Arial" panose="020B0604020202020204" pitchFamily="34" charset="0"/>
              </a:rPr>
              <a:t>Иркутская область, г. </a:t>
            </a:r>
            <a:r>
              <a:rPr lang="ru-RU" dirty="0" smtClean="0">
                <a:latin typeface="Arial" panose="020B0604020202020204" pitchFamily="34" charset="0"/>
                <a:cs typeface="Arial" panose="020B0604020202020204" pitchFamily="34" charset="0"/>
              </a:rPr>
              <a:t>Усть-Илимск, </a:t>
            </a:r>
            <a:r>
              <a:rPr lang="ru-RU" dirty="0" err="1" smtClean="0">
                <a:latin typeface="Arial" panose="020B0604020202020204" pitchFamily="34" charset="0"/>
                <a:cs typeface="Arial" panose="020B0604020202020204" pitchFamily="34" charset="0"/>
              </a:rPr>
              <a:t>промплощадка</a:t>
            </a:r>
            <a:r>
              <a:rPr lang="ru-RU" dirty="0" smtClean="0">
                <a:latin typeface="Arial" panose="020B0604020202020204" pitchFamily="34" charset="0"/>
                <a:cs typeface="Arial" panose="020B0604020202020204" pitchFamily="34" charset="0"/>
              </a:rPr>
              <a:t> ЛПК.</a:t>
            </a:r>
          </a:p>
          <a:p>
            <a:pPr marL="44450" lvl="1">
              <a:lnSpc>
                <a:spcPct val="110000"/>
              </a:lnSpc>
            </a:pPr>
            <a:r>
              <a:rPr lang="ru-RU" dirty="0" smtClean="0">
                <a:latin typeface="Arial" panose="020B0604020202020204" pitchFamily="34" charset="0"/>
                <a:cs typeface="Arial" panose="020B0604020202020204" pitchFamily="34" charset="0"/>
              </a:rPr>
              <a:t>Почтовый адрес: 666684, РФ, Иркутская область, г. Усть-Илимск, а/я 318.</a:t>
            </a:r>
            <a:endParaRPr lang="ru-RU" dirty="0">
              <a:latin typeface="Arial" panose="020B0604020202020204" pitchFamily="34" charset="0"/>
              <a:cs typeface="Arial" panose="020B0604020202020204" pitchFamily="34" charset="0"/>
            </a:endParaRPr>
          </a:p>
          <a:p>
            <a:pPr marL="44450" lvl="1">
              <a:lnSpc>
                <a:spcPct val="110000"/>
              </a:lnSpc>
            </a:pPr>
            <a:r>
              <a:rPr lang="ru-RU" dirty="0" smtClean="0">
                <a:latin typeface="Arial" panose="020B0604020202020204" pitchFamily="34" charset="0"/>
                <a:cs typeface="Arial" panose="020B0604020202020204" pitchFamily="34" charset="0"/>
              </a:rPr>
              <a:t>Телефон: 8 (39535) 94-116, факс</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8 (39535) 92-503</a:t>
            </a:r>
            <a:endParaRPr lang="ru-RU" dirty="0">
              <a:latin typeface="Arial" panose="020B0604020202020204" pitchFamily="34" charset="0"/>
              <a:cs typeface="Arial" panose="020B0604020202020204" pitchFamily="34" charset="0"/>
            </a:endParaRPr>
          </a:p>
          <a:p>
            <a:pPr marL="44450" lvl="1">
              <a:lnSpc>
                <a:spcPct val="110000"/>
              </a:lnSpc>
            </a:pPr>
            <a:r>
              <a:rPr lang="ru-RU" dirty="0" smtClean="0">
                <a:latin typeface="Arial" panose="020B0604020202020204" pitchFamily="34" charset="0"/>
                <a:cs typeface="Arial" panose="020B0604020202020204" pitchFamily="34" charset="0"/>
              </a:rPr>
              <a:t>Операционный директор: Ковальчук Александр Степанович</a:t>
            </a:r>
          </a:p>
          <a:p>
            <a:pPr marL="44450" lvl="1">
              <a:lnSpc>
                <a:spcPct val="110000"/>
              </a:lnSpc>
            </a:pPr>
            <a:endParaRPr lang="ru-RU" sz="1600" dirty="0">
              <a:latin typeface="Arial" panose="020B0604020202020204" pitchFamily="34" charset="0"/>
              <a:cs typeface="Arial" panose="020B0604020202020204" pitchFamily="34" charset="0"/>
            </a:endParaRPr>
          </a:p>
        </p:txBody>
      </p:sp>
      <p:grpSp>
        <p:nvGrpSpPr>
          <p:cNvPr id="10" name="Группа 9"/>
          <p:cNvGrpSpPr/>
          <p:nvPr/>
        </p:nvGrpSpPr>
        <p:grpSpPr>
          <a:xfrm>
            <a:off x="10889311" y="211457"/>
            <a:ext cx="1168718" cy="696254"/>
            <a:chOff x="10889311" y="211457"/>
            <a:chExt cx="1168718" cy="696254"/>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22232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Расположение и управление арендованных участков</a:t>
            </a:r>
          </a:p>
        </p:txBody>
      </p:sp>
      <p:sp>
        <p:nvSpPr>
          <p:cNvPr id="5" name="TextBox 4">
            <a:extLst>
              <a:ext uri="{FF2B5EF4-FFF2-40B4-BE49-F238E27FC236}">
                <a16:creationId xmlns:a16="http://schemas.microsoft.com/office/drawing/2014/main" id="{0BF4C1B1-1DFD-81DF-4144-513D39690E3F}"/>
              </a:ext>
            </a:extLst>
          </p:cNvPr>
          <p:cNvSpPr txBox="1"/>
          <p:nvPr/>
        </p:nvSpPr>
        <p:spPr>
          <a:xfrm>
            <a:off x="334670" y="1359693"/>
            <a:ext cx="11520000" cy="373436"/>
          </a:xfrm>
          <a:prstGeom prst="rect">
            <a:avLst/>
          </a:prstGeom>
          <a:noFill/>
        </p:spPr>
        <p:txBody>
          <a:bodyPr wrap="square">
            <a:spAutoFit/>
          </a:bodyPr>
          <a:lstStyle/>
          <a:p>
            <a:pPr>
              <a:lnSpc>
                <a:spcPct val="110000"/>
              </a:lnSpc>
            </a:pPr>
            <a:r>
              <a:rPr lang="ru-RU" b="1" dirty="0">
                <a:latin typeface="Arial" panose="020B0604020202020204" pitchFamily="34" charset="0"/>
                <a:cs typeface="Arial" panose="020B0604020202020204" pitchFamily="34" charset="0"/>
              </a:rPr>
              <a:t>Участки, управляемые Филиалом АО «Группа «Илим» в </a:t>
            </a:r>
            <a:r>
              <a:rPr lang="ru-RU" b="1" dirty="0" smtClean="0">
                <a:latin typeface="Arial" panose="020B0604020202020204" pitchFamily="34" charset="0"/>
                <a:cs typeface="Arial" panose="020B0604020202020204" pitchFamily="34" charset="0"/>
              </a:rPr>
              <a:t>Усть-Илимском районе</a:t>
            </a:r>
            <a:endParaRPr lang="ru-RU" b="1"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21AD6BF2-FF54-B413-F65C-6172E00EAA08}"/>
              </a:ext>
            </a:extLst>
          </p:cNvPr>
          <p:cNvGraphicFramePr>
            <a:graphicFrameLocks noGrp="1"/>
          </p:cNvGraphicFramePr>
          <p:nvPr>
            <p:extLst>
              <p:ext uri="{D42A27DB-BD31-4B8C-83A1-F6EECF244321}">
                <p14:modId xmlns:p14="http://schemas.microsoft.com/office/powerpoint/2010/main" val="3291611837"/>
              </p:ext>
            </p:extLst>
          </p:nvPr>
        </p:nvGraphicFramePr>
        <p:xfrm>
          <a:off x="5556738" y="1985391"/>
          <a:ext cx="6363756" cy="731520"/>
        </p:xfrm>
        <a:graphic>
          <a:graphicData uri="http://schemas.openxmlformats.org/drawingml/2006/table">
            <a:tbl>
              <a:tblPr firstRow="1" firstCol="1" bandRow="1">
                <a:tableStyleId>{5940675A-B579-460E-94D1-54222C63F5DA}</a:tableStyleId>
              </a:tblPr>
              <a:tblGrid>
                <a:gridCol w="2567294">
                  <a:extLst>
                    <a:ext uri="{9D8B030D-6E8A-4147-A177-3AD203B41FA5}">
                      <a16:colId xmlns:a16="http://schemas.microsoft.com/office/drawing/2014/main" val="413101347"/>
                    </a:ext>
                  </a:extLst>
                </a:gridCol>
                <a:gridCol w="825347">
                  <a:extLst>
                    <a:ext uri="{9D8B030D-6E8A-4147-A177-3AD203B41FA5}">
                      <a16:colId xmlns:a16="http://schemas.microsoft.com/office/drawing/2014/main" val="2552529125"/>
                    </a:ext>
                  </a:extLst>
                </a:gridCol>
                <a:gridCol w="1141322">
                  <a:extLst>
                    <a:ext uri="{9D8B030D-6E8A-4147-A177-3AD203B41FA5}">
                      <a16:colId xmlns:a16="http://schemas.microsoft.com/office/drawing/2014/main" val="1343988253"/>
                    </a:ext>
                  </a:extLst>
                </a:gridCol>
                <a:gridCol w="1829793">
                  <a:extLst>
                    <a:ext uri="{9D8B030D-6E8A-4147-A177-3AD203B41FA5}">
                      <a16:colId xmlns:a16="http://schemas.microsoft.com/office/drawing/2014/main" val="1453332809"/>
                    </a:ext>
                  </a:extLst>
                </a:gridCol>
              </a:tblGrid>
              <a:tr h="0">
                <a:tc>
                  <a:txBody>
                    <a:bodyPr/>
                    <a:lstStyle/>
                    <a:p>
                      <a:pPr algn="ctr"/>
                      <a:r>
                        <a:rPr lang="ru-RU" sz="1200" dirty="0">
                          <a:effectLst/>
                          <a:latin typeface="Arial" panose="020B0604020202020204" pitchFamily="34" charset="0"/>
                          <a:cs typeface="Arial" panose="020B0604020202020204" pitchFamily="34" charset="0"/>
                        </a:rPr>
                        <a:t>Договор аренды лесного участка</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Площадь, тыс. га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Лесничество </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Субъект РФ, муниципальный район</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61213896"/>
                  </a:ext>
                </a:extLst>
              </a:tr>
              <a:tr h="0">
                <a:tc>
                  <a:txBody>
                    <a:bodyPr/>
                    <a:lstStyle/>
                    <a:p>
                      <a:endParaRPr lang="ru-RU" sz="700" dirty="0" smtClean="0">
                        <a:effectLst/>
                        <a:latin typeface="Arial" panose="020B0604020202020204" pitchFamily="34" charset="0"/>
                        <a:cs typeface="Arial" panose="020B0604020202020204" pitchFamily="34" charset="0"/>
                      </a:endParaRPr>
                    </a:p>
                    <a:p>
                      <a:pPr algn="ctr"/>
                      <a:r>
                        <a:rPr lang="ru-RU" sz="1200" dirty="0" smtClean="0">
                          <a:effectLst/>
                          <a:latin typeface="Arial" panose="020B0604020202020204" pitchFamily="34" charset="0"/>
                          <a:cs typeface="Arial" panose="020B0604020202020204" pitchFamily="34" charset="0"/>
                        </a:rPr>
                        <a:t>№ 91-269 </a:t>
                      </a:r>
                      <a:r>
                        <a:rPr lang="ru-RU" sz="1200" dirty="0">
                          <a:effectLst/>
                          <a:latin typeface="Arial" panose="020B0604020202020204" pitchFamily="34" charset="0"/>
                          <a:cs typeface="Arial" panose="020B0604020202020204" pitchFamily="34" charset="0"/>
                        </a:rPr>
                        <a:t>от </a:t>
                      </a:r>
                      <a:r>
                        <a:rPr lang="ru-RU" sz="1200" dirty="0" smtClean="0">
                          <a:effectLst/>
                          <a:latin typeface="Arial" panose="020B0604020202020204" pitchFamily="34" charset="0"/>
                          <a:cs typeface="Arial" panose="020B0604020202020204" pitchFamily="34" charset="0"/>
                        </a:rPr>
                        <a:t>19.11.2010 </a:t>
                      </a:r>
                      <a:r>
                        <a:rPr lang="ru-RU" sz="1200" dirty="0">
                          <a:effectLst/>
                          <a:latin typeface="Arial" panose="020B0604020202020204" pitchFamily="34" charset="0"/>
                          <a:cs typeface="Arial" panose="020B0604020202020204" pitchFamily="34" charset="0"/>
                        </a:rPr>
                        <a:t>г.</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r>
                        <a:rPr lang="ru-RU" sz="1200" dirty="0" smtClean="0">
                          <a:effectLst/>
                          <a:latin typeface="Arial" panose="020B0604020202020204" pitchFamily="34" charset="0"/>
                          <a:cs typeface="Arial" panose="020B0604020202020204" pitchFamily="34" charset="0"/>
                        </a:rPr>
                        <a:t>13,5</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ru-RU" sz="1400" dirty="0" err="1" smtClean="0"/>
                        <a:t>Илимское</a:t>
                      </a:r>
                      <a:endParaRPr lang="ru-RU" sz="1400" dirty="0"/>
                    </a:p>
                  </a:txBody>
                  <a:tcPr marL="68580" marR="68580" marT="0" marB="0" anchor="ctr"/>
                </a:tc>
                <a:tc>
                  <a:txBody>
                    <a:bodyPr/>
                    <a:lstStyle/>
                    <a:p>
                      <a:pPr algn="ctr"/>
                      <a:r>
                        <a:rPr lang="ru-RU" sz="1200" dirty="0">
                          <a:effectLst/>
                          <a:latin typeface="Arial" panose="020B0604020202020204" pitchFamily="34" charset="0"/>
                          <a:cs typeface="Arial" panose="020B0604020202020204" pitchFamily="34" charset="0"/>
                        </a:rPr>
                        <a:t>Иркутская область,</a:t>
                      </a:r>
                    </a:p>
                    <a:p>
                      <a:pPr algn="ctr"/>
                      <a:r>
                        <a:rPr lang="ru-RU" sz="1200" dirty="0" smtClean="0">
                          <a:effectLst/>
                          <a:latin typeface="Arial" panose="020B0604020202020204" pitchFamily="34" charset="0"/>
                          <a:cs typeface="Arial" panose="020B0604020202020204" pitchFamily="34" charset="0"/>
                        </a:rPr>
                        <a:t>Усть-Илимский </a:t>
                      </a:r>
                      <a:r>
                        <a:rPr lang="ru-RU" sz="1200" dirty="0">
                          <a:effectLst/>
                          <a:latin typeface="Arial" panose="020B0604020202020204" pitchFamily="34" charset="0"/>
                          <a:cs typeface="Arial" panose="020B0604020202020204" pitchFamily="34" charset="0"/>
                        </a:rPr>
                        <a:t>район</a:t>
                      </a:r>
                      <a:endParaRPr lang="ru-RU"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38008652"/>
                  </a:ext>
                </a:extLst>
              </a:tr>
            </a:tbl>
          </a:graphicData>
        </a:graphic>
      </p:graphicFrame>
      <p:sp>
        <p:nvSpPr>
          <p:cNvPr id="12" name="Slide Number Placeholder 11">
            <a:extLst>
              <a:ext uri="{FF2B5EF4-FFF2-40B4-BE49-F238E27FC236}">
                <a16:creationId xmlns:a16="http://schemas.microsoft.com/office/drawing/2014/main" id="{505FFE74-8EF7-CA44-92C1-AEC1323A036C}"/>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4</a:t>
            </a:fld>
            <a:endParaRPr lang="ru-RU" dirty="0">
              <a:solidFill>
                <a:schemeClr val="tx1"/>
              </a:solidFill>
              <a:latin typeface="Arial" panose="020B0604020202020204" pitchFamily="34" charset="0"/>
              <a:cs typeface="Arial" panose="020B0604020202020204" pitchFamily="34" charset="0"/>
            </a:endParaRPr>
          </a:p>
        </p:txBody>
      </p:sp>
      <p:grpSp>
        <p:nvGrpSpPr>
          <p:cNvPr id="11" name="Группа 10"/>
          <p:cNvGrpSpPr/>
          <p:nvPr/>
        </p:nvGrpSpPr>
        <p:grpSpPr>
          <a:xfrm>
            <a:off x="10889311" y="211457"/>
            <a:ext cx="1168718" cy="696254"/>
            <a:chOff x="10889311" y="211457"/>
            <a:chExt cx="1168718" cy="696254"/>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pic>
        <p:nvPicPr>
          <p:cNvPr id="4" name="Рисунок 3"/>
          <p:cNvPicPr>
            <a:picLocks noChangeAspect="1"/>
          </p:cNvPicPr>
          <p:nvPr/>
        </p:nvPicPr>
        <p:blipFill>
          <a:blip r:embed="rId3"/>
          <a:stretch>
            <a:fillRect/>
          </a:stretch>
        </p:blipFill>
        <p:spPr>
          <a:xfrm>
            <a:off x="1145513" y="1802828"/>
            <a:ext cx="3672026" cy="4872609"/>
          </a:xfrm>
          <a:prstGeom prst="rect">
            <a:avLst/>
          </a:prstGeom>
        </p:spPr>
      </p:pic>
    </p:spTree>
    <p:extLst>
      <p:ext uri="{BB962C8B-B14F-4D97-AF65-F5344CB8AC3E}">
        <p14:creationId xmlns:p14="http://schemas.microsoft.com/office/powerpoint/2010/main" val="385462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Цели плана управления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27D621-DF81-9C50-DBD6-2DFFAFA9A64A}"/>
              </a:ext>
            </a:extLst>
          </p:cNvPr>
          <p:cNvSpPr txBox="1"/>
          <p:nvPr/>
        </p:nvSpPr>
        <p:spPr>
          <a:xfrm>
            <a:off x="334670" y="1133090"/>
            <a:ext cx="11520000" cy="5392245"/>
          </a:xfrm>
          <a:prstGeom prst="rect">
            <a:avLst/>
          </a:prstGeom>
          <a:noFill/>
        </p:spPr>
        <p:txBody>
          <a:bodyPr wrap="square">
            <a:spAutoFit/>
          </a:bodyPr>
          <a:lstStyle/>
          <a:p>
            <a:pPr>
              <a:lnSpc>
                <a:spcPct val="110000"/>
              </a:lnSpc>
            </a:pPr>
            <a:r>
              <a:rPr lang="ru-RU" sz="1400" dirty="0">
                <a:latin typeface="Arial" panose="020B0604020202020204" pitchFamily="34" charset="0"/>
                <a:cs typeface="Arial" panose="020B0604020202020204" pitchFamily="34" charset="0"/>
              </a:rPr>
              <a:t>Основной целью деятельности любой коммерческой организации согласно статье 50 Гражданского кодекса является извлечение прибыли.</a:t>
            </a:r>
            <a:endParaRPr lang="en-GB" sz="1400" dirty="0">
              <a:latin typeface="Arial" panose="020B0604020202020204" pitchFamily="34" charset="0"/>
              <a:cs typeface="Arial" panose="020B0604020202020204" pitchFamily="34" charset="0"/>
            </a:endParaRPr>
          </a:p>
          <a:p>
            <a:pPr>
              <a:lnSpc>
                <a:spcPct val="110000"/>
              </a:lnSpc>
            </a:pPr>
            <a:r>
              <a:rPr lang="ru-RU" sz="1400" dirty="0">
                <a:latin typeface="Arial" panose="020B0604020202020204" pitchFamily="34" charset="0"/>
                <a:cs typeface="Arial" panose="020B0604020202020204" pitchFamily="34" charset="0"/>
              </a:rPr>
              <a:t>В то же время, осознавая социальную и экологическую роль лесов, а также выполняя требования российского лесного и природоохранного законодательства, организация ставит и реализует следующие цели:</a:t>
            </a:r>
          </a:p>
          <a:p>
            <a:r>
              <a:rPr lang="ru-RU" sz="1400" dirty="0">
                <a:latin typeface="Arial" panose="020B0604020202020204" pitchFamily="34" charset="0"/>
                <a:cs typeface="Arial" panose="020B0604020202020204" pitchFamily="34" charset="0"/>
              </a:rPr>
              <a:t>ОТВЕТСТВЕННОЕ </a:t>
            </a:r>
            <a:r>
              <a:rPr lang="ru-RU" sz="1400" dirty="0" smtClean="0">
                <a:latin typeface="Arial" panose="020B0604020202020204" pitchFamily="34" charset="0"/>
                <a:cs typeface="Arial" panose="020B0604020202020204" pitchFamily="34" charset="0"/>
              </a:rPr>
              <a:t>ЛЕСОПОЛЬЗОВАНИЕ:</a:t>
            </a:r>
            <a:r>
              <a:rPr lang="ru-RU" sz="1400" dirty="0">
                <a:latin typeface="Arial" panose="020B0604020202020204" pitchFamily="34" charset="0"/>
                <a:cs typeface="Arial" panose="020B0604020202020204" pitchFamily="34" charset="0"/>
              </a:rPr>
              <a:t>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повышение </a:t>
            </a:r>
            <a:r>
              <a:rPr lang="ru-RU" sz="1400" dirty="0">
                <a:latin typeface="Arial" panose="020B0604020202020204" pitchFamily="34" charset="0"/>
                <a:cs typeface="Arial" panose="020B0604020202020204" pitchFamily="34" charset="0"/>
              </a:rPr>
              <a:t>эффективности лесозаготовок за счет высокого качества </a:t>
            </a:r>
            <a:r>
              <a:rPr lang="ru-RU" sz="1400" dirty="0" err="1">
                <a:latin typeface="Arial" panose="020B0604020202020204" pitchFamily="34" charset="0"/>
                <a:cs typeface="Arial" panose="020B0604020202020204" pitchFamily="34" charset="0"/>
              </a:rPr>
              <a:t>лесоуправления</a:t>
            </a:r>
            <a:r>
              <a:rPr lang="ru-RU" sz="1400" dirty="0">
                <a:latin typeface="Arial" panose="020B0604020202020204" pitchFamily="34" charset="0"/>
                <a:cs typeface="Arial" panose="020B0604020202020204" pitchFamily="34" charset="0"/>
              </a:rPr>
              <a:t>, внедрения современных технологий заготовки древесины, комплексного использования древесного сырья,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минимизации </a:t>
            </a:r>
            <a:r>
              <a:rPr lang="ru-RU" sz="1400" dirty="0">
                <a:latin typeface="Arial" panose="020B0604020202020204" pitchFamily="34" charset="0"/>
                <a:cs typeface="Arial" panose="020B0604020202020204" pitchFamily="34" charset="0"/>
              </a:rPr>
              <a:t>потерь ликвидной </a:t>
            </a:r>
            <a:r>
              <a:rPr lang="ru-RU" sz="1400" dirty="0" smtClean="0">
                <a:latin typeface="Arial" panose="020B0604020202020204" pitchFamily="34" charset="0"/>
                <a:cs typeface="Arial" panose="020B0604020202020204" pitchFamily="34" charset="0"/>
              </a:rPr>
              <a:t>древесины,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обеспечение </a:t>
            </a:r>
            <a:r>
              <a:rPr lang="ru-RU" sz="1400" dirty="0">
                <a:latin typeface="Arial" panose="020B0604020202020204" pitchFamily="34" charset="0"/>
                <a:cs typeface="Arial" panose="020B0604020202020204" pitchFamily="34" charset="0"/>
              </a:rPr>
              <a:t>непрерывного, </a:t>
            </a:r>
            <a:r>
              <a:rPr lang="ru-RU" sz="1400" dirty="0" err="1">
                <a:latin typeface="Arial" panose="020B0604020202020204" pitchFamily="34" charset="0"/>
                <a:cs typeface="Arial" panose="020B0604020202020204" pitchFamily="34" charset="0"/>
              </a:rPr>
              <a:t>неистощительного</a:t>
            </a:r>
            <a:r>
              <a:rPr lang="ru-RU" sz="1400" dirty="0">
                <a:latin typeface="Arial" panose="020B0604020202020204" pitchFamily="34" charset="0"/>
                <a:cs typeface="Arial" panose="020B0604020202020204" pitchFamily="34" charset="0"/>
              </a:rPr>
              <a:t> лесопользования.</a:t>
            </a:r>
          </a:p>
          <a:p>
            <a:r>
              <a:rPr lang="ru-RU" sz="1400" dirty="0" smtClean="0">
                <a:latin typeface="Arial" panose="020B0604020202020204" pitchFamily="34" charset="0"/>
                <a:cs typeface="Arial" panose="020B0604020202020204" pitchFamily="34" charset="0"/>
              </a:rPr>
              <a:t>ЗАЩИТА </a:t>
            </a:r>
            <a:r>
              <a:rPr lang="ru-RU" sz="1400" dirty="0">
                <a:latin typeface="Arial" panose="020B0604020202020204" pitchFamily="34" charset="0"/>
                <a:cs typeface="Arial" panose="020B0604020202020204" pitchFamily="34" charset="0"/>
              </a:rPr>
              <a:t>ОКРУЖАЮЩЕЙ </a:t>
            </a:r>
            <a:r>
              <a:rPr lang="ru-RU" sz="1400" dirty="0" smtClean="0">
                <a:latin typeface="Arial" panose="020B0604020202020204" pitchFamily="34" charset="0"/>
                <a:cs typeface="Arial" panose="020B0604020202020204" pitchFamily="34" charset="0"/>
              </a:rPr>
              <a:t>СРЕДЫ:</a:t>
            </a:r>
            <a:r>
              <a:rPr lang="ru-RU" sz="1400" dirty="0">
                <a:latin typeface="Arial" panose="020B0604020202020204" pitchFamily="34" charset="0"/>
                <a:cs typeface="Arial" panose="020B0604020202020204" pitchFamily="34" charset="0"/>
              </a:rPr>
              <a:t> </a:t>
            </a:r>
            <a:endParaRPr lang="ru-RU"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сохранение </a:t>
            </a:r>
            <a:r>
              <a:rPr lang="ru-RU" sz="1400" dirty="0">
                <a:latin typeface="Arial" panose="020B0604020202020204" pitchFamily="34" charset="0"/>
                <a:cs typeface="Arial" panose="020B0604020202020204" pitchFamily="34" charset="0"/>
              </a:rPr>
              <a:t>биоразнообразия и экологических функций лесов при заготовке </a:t>
            </a:r>
            <a:r>
              <a:rPr lang="ru-RU" sz="1400" dirty="0" smtClean="0">
                <a:latin typeface="Arial" panose="020B0604020202020204" pitchFamily="34" charset="0"/>
                <a:cs typeface="Arial" panose="020B0604020202020204" pitchFamily="34" charset="0"/>
              </a:rPr>
              <a:t>древесины,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снижение </a:t>
            </a:r>
            <a:r>
              <a:rPr lang="ru-RU" sz="1400" dirty="0">
                <a:latin typeface="Arial" panose="020B0604020202020204" pitchFamily="34" charset="0"/>
                <a:cs typeface="Arial" panose="020B0604020202020204" pitchFamily="34" charset="0"/>
              </a:rPr>
              <a:t>воздействия на окружающую среду при планировании и осуществлении лесопользования и лесной </a:t>
            </a:r>
            <a:r>
              <a:rPr lang="ru-RU" sz="1400" dirty="0" smtClean="0">
                <a:latin typeface="Arial" panose="020B0604020202020204" pitchFamily="34" charset="0"/>
                <a:cs typeface="Arial" panose="020B0604020202020204" pitchFamily="34" charset="0"/>
              </a:rPr>
              <a:t>инфраструктуры, </a:t>
            </a:r>
          </a:p>
          <a:p>
            <a:pPr marL="285750" indent="-285750">
              <a:buFont typeface="Arial" panose="020B0604020202020204" pitchFamily="34" charset="0"/>
              <a:buChar char="•"/>
            </a:pPr>
            <a:r>
              <a:rPr lang="ru-RU" sz="1400" dirty="0" smtClean="0">
                <a:latin typeface="Arial" panose="020B0604020202020204" pitchFamily="34" charset="0"/>
                <a:cs typeface="Arial" panose="020B0604020202020204" pitchFamily="34" charset="0"/>
              </a:rPr>
              <a:t>взаимодействие </a:t>
            </a:r>
            <a:r>
              <a:rPr lang="ru-RU" sz="1400" dirty="0">
                <a:latin typeface="Arial" panose="020B0604020202020204" pitchFamily="34" charset="0"/>
                <a:cs typeface="Arial" panose="020B0604020202020204" pitchFamily="34" charset="0"/>
              </a:rPr>
              <a:t>с научными организациями, заинтересованными сторонами в целях выделения и сохранения природных ценностей на арендуемых лесных </a:t>
            </a:r>
            <a:r>
              <a:rPr lang="ru-RU" sz="1400" dirty="0" smtClean="0">
                <a:latin typeface="Arial" panose="020B0604020202020204" pitchFamily="34" charset="0"/>
                <a:cs typeface="Arial" panose="020B0604020202020204" pitchFamily="34" charset="0"/>
              </a:rPr>
              <a:t>участках,</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роведение </a:t>
            </a:r>
            <a:r>
              <a:rPr lang="ru-RU" sz="1400" dirty="0" err="1">
                <a:latin typeface="Arial" panose="020B0604020202020204" pitchFamily="34" charset="0"/>
                <a:cs typeface="Arial" panose="020B0604020202020204" pitchFamily="34" charset="0"/>
              </a:rPr>
              <a:t>лесовосстановления</a:t>
            </a:r>
            <a:r>
              <a:rPr lang="ru-RU" sz="1400" dirty="0">
                <a:latin typeface="Arial" panose="020B0604020202020204" pitchFamily="34" charset="0"/>
                <a:cs typeface="Arial" panose="020B0604020202020204" pitchFamily="34" charset="0"/>
              </a:rPr>
              <a:t>, с использованием качественного посадочного и посевного </a:t>
            </a:r>
            <a:r>
              <a:rPr lang="ru-RU" sz="1400" dirty="0" smtClean="0">
                <a:latin typeface="Arial" panose="020B0604020202020204" pitchFamily="34" charset="0"/>
                <a:cs typeface="Arial" panose="020B0604020202020204" pitchFamily="34" charset="0"/>
              </a:rPr>
              <a:t>материала,</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роведение </a:t>
            </a:r>
            <a:r>
              <a:rPr lang="ru-RU" sz="1400" dirty="0">
                <a:latin typeface="Arial" panose="020B0604020202020204" pitchFamily="34" charset="0"/>
                <a:cs typeface="Arial" panose="020B0604020202020204" pitchFamily="34" charset="0"/>
              </a:rPr>
              <a:t>мониторинга воздействия деятельности компании на окружающую среду.</a:t>
            </a:r>
          </a:p>
          <a:p>
            <a:r>
              <a:rPr lang="ru-RU" sz="1400" dirty="0">
                <a:latin typeface="Arial" panose="020B0604020202020204" pitchFamily="34" charset="0"/>
                <a:cs typeface="Arial" panose="020B0604020202020204" pitchFamily="34" charset="0"/>
              </a:rPr>
              <a:t>СОЦИАЛЬНАЯ </a:t>
            </a:r>
            <a:r>
              <a:rPr lang="ru-RU" sz="1400" dirty="0" smtClean="0">
                <a:latin typeface="Arial" panose="020B0604020202020204" pitchFamily="34" charset="0"/>
                <a:cs typeface="Arial" panose="020B0604020202020204" pitchFamily="34" charset="0"/>
              </a:rPr>
              <a:t>СТАБИЛЬНОСТЬ:</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в</a:t>
            </a:r>
            <a:r>
              <a:rPr lang="ru-RU" sz="1400" dirty="0" smtClean="0">
                <a:latin typeface="Arial" panose="020B0604020202020204" pitchFamily="34" charset="0"/>
                <a:cs typeface="Arial" panose="020B0604020202020204" pitchFamily="34" charset="0"/>
              </a:rPr>
              <a:t>ыполнение </a:t>
            </a:r>
            <a:r>
              <a:rPr lang="ru-RU" sz="1400" dirty="0">
                <a:latin typeface="Arial" panose="020B0604020202020204" pitchFamily="34" charset="0"/>
                <a:cs typeface="Arial" panose="020B0604020202020204" pitchFamily="34" charset="0"/>
              </a:rPr>
              <a:t>социальных программ в регионах присутствия </a:t>
            </a:r>
            <a:r>
              <a:rPr lang="ru-RU" sz="1400" dirty="0" smtClean="0">
                <a:latin typeface="Arial" panose="020B0604020202020204" pitchFamily="34" charset="0"/>
                <a:cs typeface="Arial" panose="020B0604020202020204" pitchFamily="34" charset="0"/>
              </a:rPr>
              <a:t>компании,</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у</a:t>
            </a:r>
            <a:r>
              <a:rPr lang="ru-RU" sz="1400" dirty="0" smtClean="0">
                <a:latin typeface="Arial" panose="020B0604020202020204" pitchFamily="34" charset="0"/>
                <a:cs typeface="Arial" panose="020B0604020202020204" pitchFamily="34" charset="0"/>
              </a:rPr>
              <a:t>важение </a:t>
            </a:r>
            <a:r>
              <a:rPr lang="ru-RU" sz="1400" dirty="0">
                <a:latin typeface="Arial" panose="020B0604020202020204" pitchFamily="34" charset="0"/>
                <a:cs typeface="Arial" panose="020B0604020202020204" pitchFamily="34" charset="0"/>
              </a:rPr>
              <a:t>традиций и обычаев коренных </a:t>
            </a:r>
            <a:r>
              <a:rPr lang="ru-RU" sz="1400" dirty="0" smtClean="0">
                <a:latin typeface="Arial" panose="020B0604020202020204" pitchFamily="34" charset="0"/>
                <a:cs typeface="Arial" panose="020B0604020202020204" pitchFamily="34" charset="0"/>
              </a:rPr>
              <a:t>народов,</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к</a:t>
            </a:r>
            <a:r>
              <a:rPr lang="ru-RU" sz="1400" dirty="0" smtClean="0">
                <a:latin typeface="Arial" panose="020B0604020202020204" pitchFamily="34" charset="0"/>
                <a:cs typeface="Arial" panose="020B0604020202020204" pitchFamily="34" charset="0"/>
              </a:rPr>
              <a:t>онструктивное </a:t>
            </a:r>
            <a:r>
              <a:rPr lang="ru-RU" sz="1400" dirty="0">
                <a:latin typeface="Arial" panose="020B0604020202020204" pitchFamily="34" charset="0"/>
                <a:cs typeface="Arial" panose="020B0604020202020204" pitchFamily="34" charset="0"/>
              </a:rPr>
              <a:t>взаимодействие с местным </a:t>
            </a:r>
            <a:r>
              <a:rPr lang="ru-RU" sz="1400" dirty="0" smtClean="0">
                <a:latin typeface="Arial" panose="020B0604020202020204" pitchFamily="34" charset="0"/>
                <a:cs typeface="Arial" panose="020B0604020202020204" pitchFamily="34" charset="0"/>
              </a:rPr>
              <a:t>населением,</a:t>
            </a:r>
            <a:endParaRPr lang="ru-RU" sz="1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a:t>
            </a:r>
            <a:r>
              <a:rPr lang="ru-RU" sz="1400" dirty="0" smtClean="0">
                <a:latin typeface="Arial" panose="020B0604020202020204" pitchFamily="34" charset="0"/>
                <a:cs typeface="Arial" panose="020B0604020202020204" pitchFamily="34" charset="0"/>
              </a:rPr>
              <a:t>овышение </a:t>
            </a:r>
            <a:r>
              <a:rPr lang="ru-RU" sz="1400" dirty="0">
                <a:latin typeface="Arial" panose="020B0604020202020204" pitchFamily="34" charset="0"/>
                <a:cs typeface="Arial" panose="020B0604020202020204" pitchFamily="34" charset="0"/>
              </a:rPr>
              <a:t>уровня культуры безопасности труда.</a:t>
            </a:r>
          </a:p>
          <a:p>
            <a:r>
              <a:rPr lang="ru-RU" sz="1400" dirty="0">
                <a:latin typeface="Arial" panose="020B0604020202020204" pitchFamily="34" charset="0"/>
                <a:cs typeface="Arial" panose="020B0604020202020204" pitchFamily="34" charset="0"/>
              </a:rPr>
              <a:t> </a:t>
            </a:r>
          </a:p>
          <a:p>
            <a:pPr marL="285750" indent="-285750">
              <a:lnSpc>
                <a:spcPct val="110000"/>
              </a:lnSpc>
              <a:buFont typeface="Arial" panose="020B0604020202020204" pitchFamily="34" charset="0"/>
              <a:buChar char="•"/>
            </a:pPr>
            <a:r>
              <a:rPr lang="ru-RU" sz="1400" dirty="0" smtClean="0">
                <a:latin typeface="Arial" panose="020B0604020202020204" pitchFamily="34" charset="0"/>
                <a:cs typeface="Arial" panose="020B0604020202020204" pitchFamily="34" charset="0"/>
              </a:rPr>
              <a:t>Руководство </a:t>
            </a:r>
            <a:r>
              <a:rPr lang="ru-RU" sz="1400" dirty="0">
                <a:latin typeface="Arial" panose="020B0604020202020204" pitchFamily="34" charset="0"/>
                <a:cs typeface="Arial" panose="020B0604020202020204" pitchFamily="34" charset="0"/>
              </a:rPr>
              <a:t>ежегодно анализирует и оценивает систему </a:t>
            </a:r>
            <a:r>
              <a:rPr lang="ru-RU" sz="1400" dirty="0" err="1">
                <a:latin typeface="Arial" panose="020B0604020202020204" pitchFamily="34" charset="0"/>
                <a:cs typeface="Arial" panose="020B0604020202020204" pitchFamily="34" charset="0"/>
              </a:rPr>
              <a:t>лесоуправления</a:t>
            </a:r>
            <a:r>
              <a:rPr lang="ru-RU" sz="1400" dirty="0">
                <a:latin typeface="Arial" panose="020B0604020202020204" pitchFamily="34" charset="0"/>
                <a:cs typeface="Arial" panose="020B0604020202020204" pitchFamily="34" charset="0"/>
              </a:rPr>
              <a:t> и ее соответствие политике и целям управления</a:t>
            </a:r>
          </a:p>
          <a:p>
            <a:pPr marL="285750" indent="-285750">
              <a:lnSpc>
                <a:spcPct val="110000"/>
              </a:lnSpc>
              <a:buFont typeface="Arial" panose="020B0604020202020204" pitchFamily="34" charset="0"/>
              <a:buChar char="•"/>
            </a:pPr>
            <a:endParaRPr lang="ru-RU" sz="1400" dirty="0">
              <a:latin typeface="Arial" panose="020B0604020202020204" pitchFamily="34" charset="0"/>
              <a:cs typeface="Arial" panose="020B0604020202020204" pitchFamily="34" charset="0"/>
            </a:endParaRPr>
          </a:p>
        </p:txBody>
      </p:sp>
      <p:sp>
        <p:nvSpPr>
          <p:cNvPr id="7" name="Slide Number Placeholder 11">
            <a:extLst>
              <a:ext uri="{FF2B5EF4-FFF2-40B4-BE49-F238E27FC236}">
                <a16:creationId xmlns:a16="http://schemas.microsoft.com/office/drawing/2014/main" id="{70563155-7A05-BD4A-8FAC-ADA3E754ABDE}"/>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5</a:t>
            </a:fld>
            <a:endParaRPr lang="ru-RU" dirty="0">
              <a:solidFill>
                <a:schemeClr val="tx1"/>
              </a:solidFill>
              <a:latin typeface="Arial" panose="020B0604020202020204" pitchFamily="34" charset="0"/>
              <a:cs typeface="Arial" panose="020B0604020202020204" pitchFamily="34" charset="0"/>
            </a:endParaRPr>
          </a:p>
        </p:txBody>
      </p:sp>
      <p:grpSp>
        <p:nvGrpSpPr>
          <p:cNvPr id="8" name="Группа 7"/>
          <p:cNvGrpSpPr/>
          <p:nvPr/>
        </p:nvGrpSpPr>
        <p:grpSpPr>
          <a:xfrm>
            <a:off x="10889311" y="211457"/>
            <a:ext cx="1168718" cy="696254"/>
            <a:chOff x="10889311" y="211457"/>
            <a:chExt cx="1168718" cy="696254"/>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90568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Цикл лесохозяйственных работ</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BAA38B-C4A0-9247-8A54-FA17180F02DE}"/>
              </a:ext>
            </a:extLst>
          </p:cNvPr>
          <p:cNvSpPr txBox="1"/>
          <p:nvPr/>
        </p:nvSpPr>
        <p:spPr>
          <a:xfrm>
            <a:off x="334670" y="1282097"/>
            <a:ext cx="11480657" cy="1569660"/>
          </a:xfrm>
          <a:prstGeom prst="rect">
            <a:avLst/>
          </a:prstGeom>
          <a:noFill/>
        </p:spPr>
        <p:txBody>
          <a:bodyPr wrap="square" rtlCol="0">
            <a:spAutoFit/>
          </a:bodyPr>
          <a:lstStyle/>
          <a:p>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управляемом лесном участке </a:t>
            </a:r>
            <a:r>
              <a:rPr lang="ru-RU" sz="1600" dirty="0">
                <a:latin typeface="Arial" panose="020B0604020202020204" pitchFamily="34" charset="0"/>
                <a:cs typeface="Arial" panose="020B0604020202020204" pitchFamily="34" charset="0"/>
              </a:rPr>
              <a:t>осуществляется весь цикл лесохозяйственных работ: </a:t>
            </a:r>
            <a:r>
              <a:rPr lang="ru-RU" sz="1600" dirty="0" smtClean="0">
                <a:latin typeface="Arial" panose="020B0604020202020204" pitchFamily="34" charset="0"/>
                <a:cs typeface="Arial" panose="020B0604020202020204" pitchFamily="34" charset="0"/>
              </a:rPr>
              <a:t>рубка </a:t>
            </a:r>
            <a:r>
              <a:rPr lang="ru-RU" sz="1600" dirty="0">
                <a:latin typeface="Arial" panose="020B0604020202020204" pitchFamily="34" charset="0"/>
                <a:cs typeface="Arial" panose="020B0604020202020204" pitchFamily="34" charset="0"/>
              </a:rPr>
              <a:t>лесных насаждений, лесовосстановление, </a:t>
            </a:r>
            <a:r>
              <a:rPr lang="ru-RU" sz="1600" dirty="0" smtClean="0">
                <a:latin typeface="Arial" panose="020B0604020202020204" pitchFamily="34" charset="0"/>
                <a:cs typeface="Arial" panose="020B0604020202020204" pitchFamily="34" charset="0"/>
              </a:rPr>
              <a:t>уход </a:t>
            </a:r>
            <a:r>
              <a:rPr lang="ru-RU" sz="1600" dirty="0">
                <a:latin typeface="Arial" panose="020B0604020202020204" pitchFamily="34" charset="0"/>
                <a:cs typeface="Arial" panose="020B0604020202020204" pitchFamily="34" charset="0"/>
              </a:rPr>
              <a:t>за лесом. </a:t>
            </a:r>
          </a:p>
          <a:p>
            <a:endParaRPr lang="en-GB" sz="1600" dirty="0">
              <a:latin typeface="Arial" panose="020B0604020202020204" pitchFamily="34" charset="0"/>
              <a:cs typeface="Arial" panose="020B0604020202020204" pitchFamily="34" charset="0"/>
            </a:endParaRPr>
          </a:p>
          <a:p>
            <a:r>
              <a:rPr lang="ru-RU" sz="1600" dirty="0">
                <a:latin typeface="Arial" panose="020B0604020202020204" pitchFamily="34" charset="0"/>
                <a:cs typeface="Arial" panose="020B0604020202020204" pitchFamily="34" charset="0"/>
              </a:rPr>
              <a:t>Все </a:t>
            </a:r>
            <a:r>
              <a:rPr lang="ru-RU" sz="1600">
                <a:latin typeface="Arial" panose="020B0604020202020204" pitchFamily="34" charset="0"/>
                <a:cs typeface="Arial" panose="020B0604020202020204" pitchFamily="34" charset="0"/>
              </a:rPr>
              <a:t>работы </a:t>
            </a:r>
            <a:r>
              <a:rPr lang="ru-RU" sz="1600" smtClean="0">
                <a:latin typeface="Arial" panose="020B0604020202020204" pitchFamily="34" charset="0"/>
                <a:cs typeface="Arial" panose="020B0604020202020204" pitchFamily="34" charset="0"/>
              </a:rPr>
              <a:t>выполняются в </a:t>
            </a:r>
            <a:r>
              <a:rPr lang="ru-RU" sz="1600" dirty="0">
                <a:latin typeface="Arial" panose="020B0604020202020204" pitchFamily="34" charset="0"/>
                <a:cs typeface="Arial" panose="020B0604020202020204" pitchFamily="34" charset="0"/>
              </a:rPr>
              <a:t>соответствии с законодательством, договорами аренды, лесохозяйственными регламентами лесничеств и проектами освоения лесов, обеспечивая непрерывное, устойчивое и неистощительное лесопользование.</a:t>
            </a:r>
          </a:p>
        </p:txBody>
      </p:sp>
      <p:sp>
        <p:nvSpPr>
          <p:cNvPr id="22" name="Прямоугольник 21">
            <a:extLst>
              <a:ext uri="{FF2B5EF4-FFF2-40B4-BE49-F238E27FC236}">
                <a16:creationId xmlns:a16="http://schemas.microsoft.com/office/drawing/2014/main" id="{DBA9E0F3-6317-7A4C-A4BD-5AE633C5C82F}"/>
              </a:ext>
            </a:extLst>
          </p:cNvPr>
          <p:cNvSpPr/>
          <p:nvPr/>
        </p:nvSpPr>
        <p:spPr>
          <a:xfrm>
            <a:off x="6096000" y="3106338"/>
            <a:ext cx="5761330" cy="2800767"/>
          </a:xfrm>
          <a:prstGeom prst="rect">
            <a:avLst/>
          </a:prstGeom>
        </p:spPr>
        <p:txBody>
          <a:bodyPr wrap="square">
            <a:spAutoFit/>
          </a:bodyPr>
          <a:lstStyle/>
          <a:p>
            <a:pPr algn="just"/>
            <a:r>
              <a:rPr lang="ru-RU" sz="1600" dirty="0">
                <a:latin typeface="Arial" panose="020B0604020202020204" pitchFamily="34" charset="0"/>
                <a:cs typeface="Arial" panose="020B0604020202020204" pitchFamily="34" charset="0"/>
              </a:rPr>
              <a:t>Каждый вид мероприятий на конкретном участке выполняется на основе плановых рабочих документов – например, технологической карты лесосечных работ, проекта лесовосстановления, проекта ухода за лесами, в которых указываются характеристика участка работ, технология, порядок выполнения работ и др. </a:t>
            </a:r>
          </a:p>
          <a:p>
            <a:pPr algn="just"/>
            <a:endParaRPr lang="ru-RU" sz="1600" dirty="0">
              <a:latin typeface="Arial" panose="020B0604020202020204" pitchFamily="34" charset="0"/>
              <a:cs typeface="Arial" panose="020B0604020202020204" pitchFamily="34" charset="0"/>
            </a:endParaRPr>
          </a:p>
          <a:p>
            <a:pPr algn="just"/>
            <a:r>
              <a:rPr lang="ru-RU" sz="1600" dirty="0" smtClean="0">
                <a:latin typeface="Arial" panose="020B0604020202020204" pitchFamily="34" charset="0"/>
                <a:cs typeface="Arial" panose="020B0604020202020204" pitchFamily="34" charset="0"/>
              </a:rPr>
              <a:t>ООО «Кедр» </a:t>
            </a:r>
            <a:r>
              <a:rPr lang="ru-RU" sz="1600" dirty="0">
                <a:latin typeface="Arial" panose="020B0604020202020204" pitchFamily="34" charset="0"/>
                <a:cs typeface="Arial" panose="020B0604020202020204" pitchFamily="34" charset="0"/>
              </a:rPr>
              <a:t>ежегодно отчитывается о выполнении запланированных мероприятий перед лесничествами. Объемы мероприятий и их качество проверяются и оцениваются специалистами лесничеств.</a:t>
            </a:r>
          </a:p>
        </p:txBody>
      </p:sp>
      <p:pic>
        <p:nvPicPr>
          <p:cNvPr id="34" name="Рисунок 33">
            <a:extLst>
              <a:ext uri="{FF2B5EF4-FFF2-40B4-BE49-F238E27FC236}">
                <a16:creationId xmlns:a16="http://schemas.microsoft.com/office/drawing/2014/main" id="{50F7053F-768E-0340-B951-2952D62332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2201" y="3395406"/>
            <a:ext cx="436910" cy="395649"/>
          </a:xfrm>
          <a:prstGeom prst="rect">
            <a:avLst/>
          </a:prstGeom>
        </p:spPr>
      </p:pic>
      <p:pic>
        <p:nvPicPr>
          <p:cNvPr id="7" name="Picture 6">
            <a:extLst>
              <a:ext uri="{FF2B5EF4-FFF2-40B4-BE49-F238E27FC236}">
                <a16:creationId xmlns:a16="http://schemas.microsoft.com/office/drawing/2014/main" id="{1BC7A834-AB31-9643-400B-BC9751DD40C6}"/>
              </a:ext>
            </a:extLst>
          </p:cNvPr>
          <p:cNvPicPr>
            <a:picLocks noChangeAspect="1"/>
          </p:cNvPicPr>
          <p:nvPr/>
        </p:nvPicPr>
        <p:blipFill>
          <a:blip r:embed="rId3"/>
          <a:stretch>
            <a:fillRect/>
          </a:stretch>
        </p:blipFill>
        <p:spPr>
          <a:xfrm>
            <a:off x="552882" y="2913432"/>
            <a:ext cx="5247491" cy="3186577"/>
          </a:xfrm>
          <a:prstGeom prst="rect">
            <a:avLst/>
          </a:prstGeom>
        </p:spPr>
      </p:pic>
      <p:sp>
        <p:nvSpPr>
          <p:cNvPr id="10" name="Slide Number Placeholder 11">
            <a:extLst>
              <a:ext uri="{FF2B5EF4-FFF2-40B4-BE49-F238E27FC236}">
                <a16:creationId xmlns:a16="http://schemas.microsoft.com/office/drawing/2014/main" id="{036A330E-6000-9546-BADC-BC06C37A842B}"/>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6</a:t>
            </a:fld>
            <a:endParaRPr lang="ru-RU" dirty="0">
              <a:solidFill>
                <a:schemeClr val="tx1"/>
              </a:solidFill>
              <a:latin typeface="Arial" panose="020B0604020202020204" pitchFamily="34" charset="0"/>
              <a:cs typeface="Arial" panose="020B0604020202020204" pitchFamily="34" charset="0"/>
            </a:endParaRPr>
          </a:p>
        </p:txBody>
      </p:sp>
      <p:grpSp>
        <p:nvGrpSpPr>
          <p:cNvPr id="11" name="Группа 10"/>
          <p:cNvGrpSpPr/>
          <p:nvPr/>
        </p:nvGrpSpPr>
        <p:grpSpPr>
          <a:xfrm>
            <a:off x="10889311" y="211457"/>
            <a:ext cx="1168718" cy="696254"/>
            <a:chOff x="10889311" y="211457"/>
            <a:chExt cx="1168718" cy="696254"/>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135876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Заготовка древесины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1" y="1270360"/>
            <a:ext cx="11520000" cy="2238049"/>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Система ведения лесного хозяйства основана на проведении сплошных рубок.</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Сплошные рубки – рубки, при которых вырубаются все деревья за исключением деревьев, сохраняемых для целей лесовосстановления и поддержания биоразнообразия.</a:t>
            </a:r>
          </a:p>
          <a:p>
            <a:pPr>
              <a:lnSpc>
                <a:spcPct val="110000"/>
              </a:lnSpc>
            </a:pPr>
            <a:endParaRPr lang="ru-RU" sz="1600" dirty="0">
              <a:latin typeface="Arial" panose="020B0604020202020204" pitchFamily="34" charset="0"/>
              <a:cs typeface="Arial" panose="020B0604020202020204" pitchFamily="34" charset="0"/>
            </a:endParaRPr>
          </a:p>
          <a:p>
            <a:pPr>
              <a:lnSpc>
                <a:spcPct val="110000"/>
              </a:lnSpc>
            </a:pPr>
            <a:r>
              <a:rPr lang="ru-RU" sz="1600" dirty="0">
                <a:latin typeface="Arial" panose="020B0604020202020204" pitchFamily="34" charset="0"/>
                <a:cs typeface="Arial" panose="020B0604020202020204" pitchFamily="34" charset="0"/>
              </a:rPr>
              <a:t>Общий ежегодный разрешенный объем заготовки древесины в спелых и перестойных лесах установлен </a:t>
            </a:r>
            <a:r>
              <a:rPr lang="ru-RU" sz="1600" dirty="0" smtClean="0">
                <a:latin typeface="Arial" panose="020B0604020202020204" pitchFamily="34" charset="0"/>
                <a:cs typeface="Arial" panose="020B0604020202020204" pitchFamily="34" charset="0"/>
              </a:rPr>
              <a:t>проектом </a:t>
            </a:r>
            <a:r>
              <a:rPr lang="ru-RU" sz="1600" dirty="0">
                <a:latin typeface="Arial" panose="020B0604020202020204" pitchFamily="34" charset="0"/>
                <a:cs typeface="Arial" panose="020B0604020202020204" pitchFamily="34" charset="0"/>
              </a:rPr>
              <a:t>освоения лесов и равен </a:t>
            </a:r>
            <a:r>
              <a:rPr lang="ru-RU" sz="1600" b="1" dirty="0" smtClean="0">
                <a:latin typeface="Arial" panose="020B0604020202020204" pitchFamily="34" charset="0"/>
                <a:cs typeface="Arial" panose="020B0604020202020204" pitchFamily="34" charset="0"/>
              </a:rPr>
              <a:t>38,4</a:t>
            </a:r>
            <a:r>
              <a:rPr lang="ru-RU" sz="1600" b="1" dirty="0">
                <a:latin typeface="Arial" panose="020B0604020202020204" pitchFamily="34" charset="0"/>
                <a:cs typeface="Arial" panose="020B0604020202020204" pitchFamily="34" charset="0"/>
              </a:rPr>
              <a:t> тыс. м</a:t>
            </a:r>
            <a:r>
              <a:rPr lang="ru-RU" sz="1600" b="1" baseline="30000" dirty="0">
                <a:latin typeface="Arial" panose="020B0604020202020204" pitchFamily="34" charset="0"/>
                <a:cs typeface="Arial" panose="020B0604020202020204" pitchFamily="34" charset="0"/>
              </a:rPr>
              <a:t>3</a:t>
            </a:r>
            <a:r>
              <a:rPr lang="ru-RU" sz="1600" b="1" dirty="0">
                <a:latin typeface="Arial" panose="020B0604020202020204" pitchFamily="34" charset="0"/>
                <a:cs typeface="Arial" panose="020B0604020202020204" pitchFamily="34" charset="0"/>
              </a:rPr>
              <a:t>. </a:t>
            </a:r>
          </a:p>
          <a:p>
            <a:pPr>
              <a:lnSpc>
                <a:spcPct val="110000"/>
              </a:lnSpc>
            </a:pPr>
            <a:r>
              <a:rPr lang="ru-RU" sz="1600" dirty="0">
                <a:latin typeface="Arial" panose="020B0604020202020204" pitchFamily="34" charset="0"/>
                <a:cs typeface="Arial" panose="020B0604020202020204" pitchFamily="34" charset="0"/>
              </a:rPr>
              <a:t>Этот объем составляет </a:t>
            </a:r>
            <a:r>
              <a:rPr lang="en-GB" sz="1600" dirty="0" smtClean="0">
                <a:latin typeface="Arial" panose="020B0604020202020204" pitchFamily="34" charset="0"/>
                <a:cs typeface="Arial" panose="020B0604020202020204" pitchFamily="34" charset="0"/>
              </a:rPr>
              <a:t>1</a:t>
            </a:r>
            <a:r>
              <a:rPr lang="ru-RU" sz="1600" dirty="0" smtClean="0">
                <a:latin typeface="Arial" panose="020B0604020202020204" pitchFamily="34" charset="0"/>
                <a:cs typeface="Arial" panose="020B0604020202020204" pitchFamily="34" charset="0"/>
              </a:rPr>
              <a:t>,5 </a:t>
            </a:r>
            <a:r>
              <a:rPr lang="ru-RU" sz="1600" dirty="0">
                <a:latin typeface="Arial" panose="020B0604020202020204" pitchFamily="34" charset="0"/>
                <a:cs typeface="Arial" panose="020B0604020202020204" pitchFamily="34" charset="0"/>
              </a:rPr>
              <a:t>% от всего запаса древесины на арендованных лесных участках.</a:t>
            </a:r>
          </a:p>
        </p:txBody>
      </p:sp>
      <p:graphicFrame>
        <p:nvGraphicFramePr>
          <p:cNvPr id="12" name="Диаграмма 11">
            <a:extLst>
              <a:ext uri="{FF2B5EF4-FFF2-40B4-BE49-F238E27FC236}">
                <a16:creationId xmlns:a16="http://schemas.microsoft.com/office/drawing/2014/main" id="{8183836F-16AD-4E40-967E-1927D9AAD8E0}"/>
              </a:ext>
            </a:extLst>
          </p:cNvPr>
          <p:cNvGraphicFramePr>
            <a:graphicFrameLocks/>
          </p:cNvGraphicFramePr>
          <p:nvPr>
            <p:extLst>
              <p:ext uri="{D42A27DB-BD31-4B8C-83A1-F6EECF244321}">
                <p14:modId xmlns:p14="http://schemas.microsoft.com/office/powerpoint/2010/main" val="2631372438"/>
              </p:ext>
            </p:extLst>
          </p:nvPr>
        </p:nvGraphicFramePr>
        <p:xfrm>
          <a:off x="1927393" y="3604720"/>
          <a:ext cx="7468534" cy="3116756"/>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11">
            <a:extLst>
              <a:ext uri="{FF2B5EF4-FFF2-40B4-BE49-F238E27FC236}">
                <a16:creationId xmlns:a16="http://schemas.microsoft.com/office/drawing/2014/main" id="{632E7326-FE58-1C4A-A0BC-3067D2AE38ED}"/>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7</a:t>
            </a:fld>
            <a:endParaRPr lang="ru-RU" dirty="0">
              <a:solidFill>
                <a:schemeClr val="tx1"/>
              </a:solidFill>
              <a:latin typeface="Arial" panose="020B0604020202020204" pitchFamily="34" charset="0"/>
              <a:cs typeface="Arial" panose="020B0604020202020204" pitchFamily="34" charset="0"/>
            </a:endParaRPr>
          </a:p>
        </p:txBody>
      </p:sp>
      <p:grpSp>
        <p:nvGrpSpPr>
          <p:cNvPr id="9" name="Группа 8"/>
          <p:cNvGrpSpPr/>
          <p:nvPr/>
        </p:nvGrpSpPr>
        <p:grpSpPr>
          <a:xfrm>
            <a:off x="10889311" y="211457"/>
            <a:ext cx="1168718" cy="696254"/>
            <a:chOff x="10889311" y="211457"/>
            <a:chExt cx="1168718" cy="696254"/>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958981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Технологии заготовки древесины</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34670" y="1926263"/>
            <a:ext cx="7473920" cy="1446550"/>
          </a:xfrm>
          <a:prstGeom prst="rect">
            <a:avLst/>
          </a:prstGeom>
          <a:noFill/>
        </p:spPr>
        <p:txBody>
          <a:bodyPr wrap="square">
            <a:spAutoFit/>
          </a:bodyPr>
          <a:lstStyle/>
          <a:p>
            <a:pPr>
              <a:lnSpc>
                <a:spcPct val="110000"/>
              </a:lnSpc>
            </a:pPr>
            <a:r>
              <a:rPr lang="ru-RU" sz="1600" b="1" dirty="0" err="1">
                <a:latin typeface="Arial" panose="020B0604020202020204" pitchFamily="34" charset="0"/>
                <a:cs typeface="Arial" panose="020B0604020202020204" pitchFamily="34" charset="0"/>
              </a:rPr>
              <a:t>Бесскиддерная</a:t>
            </a:r>
            <a:endParaRPr lang="ru-RU"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валочно-пакетирующая машина – валка с укладкой пакетов на волоках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процессор – обрезка сучьев и раскряжевка на сортименты на волоках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форвардер – трелевка сортиментов на погрузочную площадку</a:t>
            </a:r>
          </a:p>
          <a:p>
            <a:pPr lvl="1">
              <a:lnSpc>
                <a:spcPct val="110000"/>
              </a:lnSpc>
            </a:pPr>
            <a:endParaRPr lang="ru-RU" sz="1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53F6055-8EF2-AC55-4885-F74056E7E4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18433" y="1988383"/>
            <a:ext cx="1380685" cy="1262577"/>
          </a:xfrm>
          <a:prstGeom prst="rect">
            <a:avLst/>
          </a:prstGeom>
        </p:spPr>
      </p:pic>
      <p:pic>
        <p:nvPicPr>
          <p:cNvPr id="8" name="Picture 7">
            <a:extLst>
              <a:ext uri="{FF2B5EF4-FFF2-40B4-BE49-F238E27FC236}">
                <a16:creationId xmlns:a16="http://schemas.microsoft.com/office/drawing/2014/main" id="{4AF384CE-9719-E346-3756-2C51F399B0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86262" y="2011714"/>
            <a:ext cx="1325219" cy="1217082"/>
          </a:xfrm>
          <a:prstGeom prst="rect">
            <a:avLst/>
          </a:prstGeom>
        </p:spPr>
      </p:pic>
      <p:pic>
        <p:nvPicPr>
          <p:cNvPr id="11" name="Picture 10">
            <a:extLst>
              <a:ext uri="{FF2B5EF4-FFF2-40B4-BE49-F238E27FC236}">
                <a16:creationId xmlns:a16="http://schemas.microsoft.com/office/drawing/2014/main" id="{5BF9481A-5D56-0DB6-AD87-80D4DABA0D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39810" y="2269348"/>
            <a:ext cx="1380685" cy="701815"/>
          </a:xfrm>
          <a:prstGeom prst="rect">
            <a:avLst/>
          </a:prstGeom>
        </p:spPr>
      </p:pic>
      <p:sp>
        <p:nvSpPr>
          <p:cNvPr id="12" name="TextBox 11">
            <a:extLst>
              <a:ext uri="{FF2B5EF4-FFF2-40B4-BE49-F238E27FC236}">
                <a16:creationId xmlns:a16="http://schemas.microsoft.com/office/drawing/2014/main" id="{9327D621-DF81-9C50-DBD6-2DFFAFA9A64A}"/>
              </a:ext>
            </a:extLst>
          </p:cNvPr>
          <p:cNvSpPr txBox="1"/>
          <p:nvPr/>
        </p:nvSpPr>
        <p:spPr>
          <a:xfrm>
            <a:off x="4918890" y="3575495"/>
            <a:ext cx="7251833" cy="1175706"/>
          </a:xfrm>
          <a:prstGeom prst="rect">
            <a:avLst/>
          </a:prstGeom>
          <a:noFill/>
        </p:spPr>
        <p:txBody>
          <a:bodyPr wrap="square">
            <a:spAutoFit/>
          </a:bodyPr>
          <a:lstStyle/>
          <a:p>
            <a:pPr>
              <a:lnSpc>
                <a:spcPct val="110000"/>
              </a:lnSpc>
            </a:pPr>
            <a:r>
              <a:rPr lang="ru-RU" sz="1600" b="1" dirty="0" err="1">
                <a:latin typeface="Arial" panose="020B0604020202020204" pitchFamily="34" charset="0"/>
                <a:cs typeface="Arial" panose="020B0604020202020204" pitchFamily="34" charset="0"/>
              </a:rPr>
              <a:t>Скиддерная</a:t>
            </a:r>
            <a:endParaRPr lang="ru-RU" sz="1600" b="1" dirty="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валочно-пакетирующая машина – валка с укладкой пакетов на волоках</a:t>
            </a:r>
          </a:p>
          <a:p>
            <a:pPr marL="285750" indent="-285750">
              <a:lnSpc>
                <a:spcPct val="110000"/>
              </a:lnSpc>
              <a:buFont typeface="Arial" panose="020B0604020202020204" pitchFamily="34" charset="0"/>
              <a:buChar char="•"/>
            </a:pPr>
            <a:r>
              <a:rPr lang="ru-RU" sz="1600" dirty="0" err="1">
                <a:latin typeface="Arial" panose="020B0604020202020204" pitchFamily="34" charset="0"/>
                <a:cs typeface="Arial" panose="020B0604020202020204" pitchFamily="34" charset="0"/>
              </a:rPr>
              <a:t>скиддер</a:t>
            </a:r>
            <a:r>
              <a:rPr lang="ru-RU" sz="1600" dirty="0">
                <a:latin typeface="Arial" panose="020B0604020202020204" pitchFamily="34" charset="0"/>
                <a:cs typeface="Arial" panose="020B0604020202020204" pitchFamily="34" charset="0"/>
              </a:rPr>
              <a:t> – трелевка деревьев на погрузочную площадку</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процессор – обрезка сучьев и раскряжевка на сортименты</a:t>
            </a:r>
          </a:p>
        </p:txBody>
      </p:sp>
      <p:pic>
        <p:nvPicPr>
          <p:cNvPr id="14" name="Picture 13">
            <a:extLst>
              <a:ext uri="{FF2B5EF4-FFF2-40B4-BE49-F238E27FC236}">
                <a16:creationId xmlns:a16="http://schemas.microsoft.com/office/drawing/2014/main" id="{C7C97B49-F6CC-A8EC-5B48-FA8DAF3527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24812" y="3596685"/>
            <a:ext cx="1380685" cy="1262577"/>
          </a:xfrm>
          <a:prstGeom prst="rect">
            <a:avLst/>
          </a:prstGeom>
        </p:spPr>
      </p:pic>
      <p:pic>
        <p:nvPicPr>
          <p:cNvPr id="15" name="Picture 14">
            <a:extLst>
              <a:ext uri="{FF2B5EF4-FFF2-40B4-BE49-F238E27FC236}">
                <a16:creationId xmlns:a16="http://schemas.microsoft.com/office/drawing/2014/main" id="{3F3B3682-41C4-5FB8-0453-954EC0DC5C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4670" y="3619432"/>
            <a:ext cx="1325219" cy="1217082"/>
          </a:xfrm>
          <a:prstGeom prst="rect">
            <a:avLst/>
          </a:prstGeom>
        </p:spPr>
      </p:pic>
      <p:pic>
        <p:nvPicPr>
          <p:cNvPr id="16" name="Picture 15">
            <a:extLst>
              <a:ext uri="{FF2B5EF4-FFF2-40B4-BE49-F238E27FC236}">
                <a16:creationId xmlns:a16="http://schemas.microsoft.com/office/drawing/2014/main" id="{88F71F07-2B3B-D0A8-EA3A-36892752B6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56182" y="3767527"/>
            <a:ext cx="1172336" cy="980434"/>
          </a:xfrm>
          <a:prstGeom prst="rect">
            <a:avLst/>
          </a:prstGeom>
        </p:spPr>
      </p:pic>
      <p:sp>
        <p:nvSpPr>
          <p:cNvPr id="17" name="TextBox 16">
            <a:extLst>
              <a:ext uri="{FF2B5EF4-FFF2-40B4-BE49-F238E27FC236}">
                <a16:creationId xmlns:a16="http://schemas.microsoft.com/office/drawing/2014/main" id="{E8AD8D01-88F6-F85B-AF1E-D4AA24029A97}"/>
              </a:ext>
            </a:extLst>
          </p:cNvPr>
          <p:cNvSpPr txBox="1"/>
          <p:nvPr/>
        </p:nvSpPr>
        <p:spPr>
          <a:xfrm>
            <a:off x="334670" y="5237769"/>
            <a:ext cx="6728739" cy="904863"/>
          </a:xfrm>
          <a:prstGeom prst="rect">
            <a:avLst/>
          </a:prstGeom>
          <a:noFill/>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Сортиментная</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харвестер – валка, обрезка сучьев и раскряжевка на сортименты </a:t>
            </a:r>
          </a:p>
          <a:p>
            <a:pPr marL="285750" indent="-285750">
              <a:lnSpc>
                <a:spcPct val="110000"/>
              </a:lnSpc>
              <a:buFont typeface="Arial" panose="020B0604020202020204" pitchFamily="34" charset="0"/>
              <a:buChar char="•"/>
            </a:pPr>
            <a:r>
              <a:rPr lang="ru-RU" sz="1600" dirty="0">
                <a:latin typeface="Arial" panose="020B0604020202020204" pitchFamily="34" charset="0"/>
                <a:cs typeface="Arial" panose="020B0604020202020204" pitchFamily="34" charset="0"/>
              </a:rPr>
              <a:t>форвардер –  трелевка сортиментов на погрузочную площадку</a:t>
            </a:r>
          </a:p>
        </p:txBody>
      </p:sp>
      <p:pic>
        <p:nvPicPr>
          <p:cNvPr id="18" name="Picture 17">
            <a:extLst>
              <a:ext uri="{FF2B5EF4-FFF2-40B4-BE49-F238E27FC236}">
                <a16:creationId xmlns:a16="http://schemas.microsoft.com/office/drawing/2014/main" id="{05636EEE-2682-B9FF-7FB5-D89D55C71B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582850" y="5237769"/>
            <a:ext cx="1530626" cy="1060174"/>
          </a:xfrm>
          <a:prstGeom prst="rect">
            <a:avLst/>
          </a:prstGeom>
        </p:spPr>
      </p:pic>
      <p:pic>
        <p:nvPicPr>
          <p:cNvPr id="19" name="Picture 18">
            <a:extLst>
              <a:ext uri="{FF2B5EF4-FFF2-40B4-BE49-F238E27FC236}">
                <a16:creationId xmlns:a16="http://schemas.microsoft.com/office/drawing/2014/main" id="{ACB18319-6587-FAE5-63F1-AA45FE5388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19999" y="5025734"/>
            <a:ext cx="1849616" cy="1272209"/>
          </a:xfrm>
          <a:prstGeom prst="rect">
            <a:avLst/>
          </a:prstGeom>
        </p:spPr>
      </p:pic>
      <p:sp>
        <p:nvSpPr>
          <p:cNvPr id="20" name="TextBox 19">
            <a:extLst>
              <a:ext uri="{FF2B5EF4-FFF2-40B4-BE49-F238E27FC236}">
                <a16:creationId xmlns:a16="http://schemas.microsoft.com/office/drawing/2014/main" id="{F23CFA3B-5E6E-BCEC-1DE3-3D13F324736F}"/>
              </a:ext>
            </a:extLst>
          </p:cNvPr>
          <p:cNvSpPr txBox="1"/>
          <p:nvPr/>
        </p:nvSpPr>
        <p:spPr>
          <a:xfrm>
            <a:off x="334670" y="6304398"/>
            <a:ext cx="7599650" cy="264111"/>
          </a:xfrm>
          <a:prstGeom prst="rect">
            <a:avLst/>
          </a:prstGeom>
          <a:noFill/>
        </p:spPr>
        <p:txBody>
          <a:bodyPr wrap="square">
            <a:spAutoFit/>
          </a:bodyPr>
          <a:lstStyle/>
          <a:p>
            <a:pPr>
              <a:lnSpc>
                <a:spcPct val="110000"/>
              </a:lnSpc>
            </a:pPr>
            <a:r>
              <a:rPr lang="ru-RU" sz="1100" b="1" dirty="0">
                <a:latin typeface="Arial" panose="020B0604020202020204" pitchFamily="34" charset="0"/>
                <a:cs typeface="Arial" panose="020B0604020202020204" pitchFamily="34" charset="0"/>
              </a:rPr>
              <a:t>*Приведены наиболее часто применяемые технологии заготовки древесины</a:t>
            </a:r>
            <a:endParaRPr lang="ru-RU" sz="1100" dirty="0">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F056032B-E29A-9744-98A1-910693DDB7C4}"/>
              </a:ext>
            </a:extLst>
          </p:cNvPr>
          <p:cNvSpPr/>
          <p:nvPr/>
        </p:nvSpPr>
        <p:spPr>
          <a:xfrm>
            <a:off x="334670" y="1210433"/>
            <a:ext cx="9826600" cy="342145"/>
          </a:xfrm>
          <a:prstGeom prst="rect">
            <a:avLst/>
          </a:prstGeom>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При заготовке древесины применяется современные технологии</a:t>
            </a:r>
            <a:r>
              <a:rPr lang="en-US" sz="1600" b="1" dirty="0">
                <a:latin typeface="Arial" panose="020B0604020202020204" pitchFamily="34" charset="0"/>
                <a:cs typeface="Arial" panose="020B0604020202020204" pitchFamily="34" charset="0"/>
              </a:rPr>
              <a:t>*</a:t>
            </a:r>
            <a:r>
              <a:rPr lang="ru-RU" sz="1600" b="1" dirty="0">
                <a:latin typeface="Arial" panose="020B0604020202020204" pitchFamily="34" charset="0"/>
                <a:cs typeface="Arial" panose="020B0604020202020204" pitchFamily="34" charset="0"/>
              </a:rPr>
              <a:t>:</a:t>
            </a:r>
          </a:p>
        </p:txBody>
      </p:sp>
      <p:sp>
        <p:nvSpPr>
          <p:cNvPr id="22" name="Slide Number Placeholder 11">
            <a:extLst>
              <a:ext uri="{FF2B5EF4-FFF2-40B4-BE49-F238E27FC236}">
                <a16:creationId xmlns:a16="http://schemas.microsoft.com/office/drawing/2014/main" id="{81C72250-BDE6-7B4C-BF34-EF4D5F65FA92}"/>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8</a:t>
            </a:fld>
            <a:endParaRPr lang="ru-RU" dirty="0">
              <a:solidFill>
                <a:schemeClr val="tx1"/>
              </a:solidFill>
              <a:latin typeface="Arial" panose="020B0604020202020204" pitchFamily="34" charset="0"/>
              <a:cs typeface="Arial" panose="020B0604020202020204" pitchFamily="34" charset="0"/>
            </a:endParaRPr>
          </a:p>
        </p:txBody>
      </p:sp>
      <p:grpSp>
        <p:nvGrpSpPr>
          <p:cNvPr id="21" name="Группа 20"/>
          <p:cNvGrpSpPr/>
          <p:nvPr/>
        </p:nvGrpSpPr>
        <p:grpSpPr>
          <a:xfrm>
            <a:off x="10889311" y="211457"/>
            <a:ext cx="1168718" cy="696254"/>
            <a:chOff x="10889311" y="211457"/>
            <a:chExt cx="1168718" cy="696254"/>
          </a:xfrm>
        </p:grpSpPr>
        <p:pic>
          <p:nvPicPr>
            <p:cNvPr id="2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Прямоугольник 23"/>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07667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8FFF3D7A-AE2F-15E5-C983-AB912BD8C16B}"/>
              </a:ext>
            </a:extLst>
          </p:cNvPr>
          <p:cNvSpPr/>
          <p:nvPr/>
        </p:nvSpPr>
        <p:spPr>
          <a:xfrm>
            <a:off x="8682486" y="3160406"/>
            <a:ext cx="2671314" cy="979268"/>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7" name="Oval 26">
            <a:extLst>
              <a:ext uri="{FF2B5EF4-FFF2-40B4-BE49-F238E27FC236}">
                <a16:creationId xmlns:a16="http://schemas.microsoft.com/office/drawing/2014/main" id="{24143A6C-94B0-0C39-044C-C02A93D42D1C}"/>
              </a:ext>
            </a:extLst>
          </p:cNvPr>
          <p:cNvSpPr/>
          <p:nvPr/>
        </p:nvSpPr>
        <p:spPr>
          <a:xfrm>
            <a:off x="4551416" y="3084602"/>
            <a:ext cx="3089168" cy="1132448"/>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3" name="Oval 22">
            <a:extLst>
              <a:ext uri="{FF2B5EF4-FFF2-40B4-BE49-F238E27FC236}">
                <a16:creationId xmlns:a16="http://schemas.microsoft.com/office/drawing/2014/main" id="{CC1FB830-1981-7B16-D859-A5B89B53187F}"/>
              </a:ext>
            </a:extLst>
          </p:cNvPr>
          <p:cNvSpPr/>
          <p:nvPr/>
        </p:nvSpPr>
        <p:spPr>
          <a:xfrm>
            <a:off x="299033" y="2977400"/>
            <a:ext cx="3669744" cy="1345280"/>
          </a:xfrm>
          <a:prstGeom prst="ellipse">
            <a:avLst/>
          </a:prstGeom>
          <a:noFill/>
          <a:ln>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A76FADE0-042D-9E89-FA25-F52AC95A5606}"/>
              </a:ext>
            </a:extLst>
          </p:cNvPr>
          <p:cNvSpPr>
            <a:spLocks noGrp="1"/>
          </p:cNvSpPr>
          <p:nvPr>
            <p:ph type="title"/>
          </p:nvPr>
        </p:nvSpPr>
        <p:spPr>
          <a:xfrm>
            <a:off x="334670" y="211457"/>
            <a:ext cx="9955743" cy="839421"/>
          </a:xfrm>
        </p:spPr>
        <p:txBody>
          <a:bodyPr anchor="ctr">
            <a:noAutofit/>
          </a:bodyPr>
          <a:lstStyle/>
          <a:p>
            <a:r>
              <a:rPr lang="ru-RU" sz="2800" b="1" dirty="0">
                <a:latin typeface="Arial" panose="020B0604020202020204" pitchFamily="34" charset="0"/>
                <a:cs typeface="Arial" panose="020B0604020202020204" pitchFamily="34" charset="0"/>
              </a:rPr>
              <a:t>Информация</a:t>
            </a:r>
            <a:r>
              <a:rPr lang="ru-RU" sz="2800" dirty="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по безопасности для населения</a:t>
            </a:r>
          </a:p>
        </p:txBody>
      </p:sp>
      <p:cxnSp>
        <p:nvCxnSpPr>
          <p:cNvPr id="6" name="Straight Connector 5">
            <a:extLst>
              <a:ext uri="{FF2B5EF4-FFF2-40B4-BE49-F238E27FC236}">
                <a16:creationId xmlns:a16="http://schemas.microsoft.com/office/drawing/2014/main" id="{E12E9F34-B9E6-B3CC-3A75-BD8C389455E4}"/>
              </a:ext>
            </a:extLst>
          </p:cNvPr>
          <p:cNvCxnSpPr>
            <a:cxnSpLocks/>
          </p:cNvCxnSpPr>
          <p:nvPr/>
        </p:nvCxnSpPr>
        <p:spPr>
          <a:xfrm>
            <a:off x="337330" y="1050878"/>
            <a:ext cx="115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94F39-4633-DA59-03F6-1867CA107177}"/>
              </a:ext>
            </a:extLst>
          </p:cNvPr>
          <p:cNvSpPr txBox="1"/>
          <p:nvPr/>
        </p:nvSpPr>
        <p:spPr>
          <a:xfrm>
            <a:off x="354576" y="1651645"/>
            <a:ext cx="1152266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При использовании многооперационных лесозаготовительных машин (харвестера или валочной машины) для заготовки древесины ширина опасной зоны устанавливается в соответствии с инструкцией по эксплуатации лесозаготовительной машины.</a:t>
            </a:r>
          </a:p>
        </p:txBody>
      </p:sp>
      <p:pic>
        <p:nvPicPr>
          <p:cNvPr id="11" name="Picture 10">
            <a:extLst>
              <a:ext uri="{FF2B5EF4-FFF2-40B4-BE49-F238E27FC236}">
                <a16:creationId xmlns:a16="http://schemas.microsoft.com/office/drawing/2014/main" id="{5BF9481A-5D56-0DB6-AD87-80D4DABA0D6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291857" y="2978793"/>
            <a:ext cx="1380685" cy="692954"/>
          </a:xfrm>
          <a:prstGeom prst="rect">
            <a:avLst/>
          </a:prstGeom>
        </p:spPr>
      </p:pic>
      <p:pic>
        <p:nvPicPr>
          <p:cNvPr id="14" name="Picture 13">
            <a:extLst>
              <a:ext uri="{FF2B5EF4-FFF2-40B4-BE49-F238E27FC236}">
                <a16:creationId xmlns:a16="http://schemas.microsoft.com/office/drawing/2014/main" id="{C7C97B49-F6CC-A8EC-5B48-FA8DAF35277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69025" y="2602563"/>
            <a:ext cx="1332942" cy="1224000"/>
          </a:xfrm>
          <a:prstGeom prst="rect">
            <a:avLst/>
          </a:prstGeom>
        </p:spPr>
      </p:pic>
      <p:sp>
        <p:nvSpPr>
          <p:cNvPr id="5" name="Прямоугольник 4">
            <a:extLst>
              <a:ext uri="{FF2B5EF4-FFF2-40B4-BE49-F238E27FC236}">
                <a16:creationId xmlns:a16="http://schemas.microsoft.com/office/drawing/2014/main" id="{F056032B-E29A-9744-98A1-910693DDB7C4}"/>
              </a:ext>
            </a:extLst>
          </p:cNvPr>
          <p:cNvSpPr/>
          <p:nvPr/>
        </p:nvSpPr>
        <p:spPr>
          <a:xfrm>
            <a:off x="334670" y="1210433"/>
            <a:ext cx="9826600" cy="348044"/>
          </a:xfrm>
          <a:prstGeom prst="rect">
            <a:avLst/>
          </a:prstGeom>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Опасные зоны вокруг механизмов</a:t>
            </a:r>
          </a:p>
        </p:txBody>
      </p:sp>
      <p:sp>
        <p:nvSpPr>
          <p:cNvPr id="10" name="TextBox 9">
            <a:extLst>
              <a:ext uri="{FF2B5EF4-FFF2-40B4-BE49-F238E27FC236}">
                <a16:creationId xmlns:a16="http://schemas.microsoft.com/office/drawing/2014/main" id="{BC76822C-6A14-D4CE-1C1F-226CAF7866AE}"/>
              </a:ext>
            </a:extLst>
          </p:cNvPr>
          <p:cNvSpPr txBox="1"/>
          <p:nvPr/>
        </p:nvSpPr>
        <p:spPr>
          <a:xfrm>
            <a:off x="323903" y="5122712"/>
            <a:ext cx="5761330" cy="883832"/>
          </a:xfrm>
          <a:prstGeom prst="rect">
            <a:avLst/>
          </a:prstGeom>
          <a:noFill/>
        </p:spPr>
        <p:txBody>
          <a:bodyPr wrap="square">
            <a:spAutoFit/>
          </a:bodyPr>
          <a:lstStyle/>
          <a:p>
            <a:pPr>
              <a:lnSpc>
                <a:spcPct val="110000"/>
              </a:lnSpc>
            </a:pPr>
            <a:r>
              <a:rPr lang="ru-RU" sz="1600" dirty="0">
                <a:latin typeface="Arial" panose="020B0604020202020204" pitchFamily="34" charset="0"/>
                <a:cs typeface="Arial" panose="020B0604020202020204" pitchFamily="34" charset="0"/>
              </a:rPr>
              <a:t>Для информирования населения используются знаки безопасности, установленные на подъездных путях к местам проведения работ.</a:t>
            </a:r>
          </a:p>
        </p:txBody>
      </p:sp>
      <p:pic>
        <p:nvPicPr>
          <p:cNvPr id="22" name="Picture 21">
            <a:extLst>
              <a:ext uri="{FF2B5EF4-FFF2-40B4-BE49-F238E27FC236}">
                <a16:creationId xmlns:a16="http://schemas.microsoft.com/office/drawing/2014/main" id="{4EF8BE65-D268-309B-3B50-364CD19F0F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15348" y="2622055"/>
            <a:ext cx="1325219" cy="1217082"/>
          </a:xfrm>
          <a:prstGeom prst="rect">
            <a:avLst/>
          </a:prstGeom>
        </p:spPr>
      </p:pic>
      <p:cxnSp>
        <p:nvCxnSpPr>
          <p:cNvPr id="25" name="Straight Arrow Connector 24">
            <a:extLst>
              <a:ext uri="{FF2B5EF4-FFF2-40B4-BE49-F238E27FC236}">
                <a16:creationId xmlns:a16="http://schemas.microsoft.com/office/drawing/2014/main" id="{B525B78B-DEC8-BE40-C89A-717A45FF710A}"/>
              </a:ext>
            </a:extLst>
          </p:cNvPr>
          <p:cNvCxnSpPr>
            <a:cxnSpLocks/>
            <a:endCxn id="23" idx="5"/>
          </p:cNvCxnSpPr>
          <p:nvPr/>
        </p:nvCxnSpPr>
        <p:spPr>
          <a:xfrm>
            <a:off x="2173857" y="3575653"/>
            <a:ext cx="1257498" cy="550015"/>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4C13D0-175C-83E3-3A6D-323D82DF785F}"/>
              </a:ext>
            </a:extLst>
          </p:cNvPr>
          <p:cNvSpPr txBox="1"/>
          <p:nvPr/>
        </p:nvSpPr>
        <p:spPr>
          <a:xfrm rot="1415239">
            <a:off x="2549285" y="3579553"/>
            <a:ext cx="753732" cy="369332"/>
          </a:xfrm>
          <a:prstGeom prst="rect">
            <a:avLst/>
          </a:prstGeom>
          <a:noFill/>
        </p:spPr>
        <p:txBody>
          <a:bodyPr wrap="none" rtlCol="0">
            <a:spAutoFit/>
          </a:bodyPr>
          <a:lstStyle/>
          <a:p>
            <a:r>
              <a:rPr lang="en-GB" b="1" dirty="0" smtClean="0">
                <a:solidFill>
                  <a:srgbClr val="C00000"/>
                </a:solidFill>
              </a:rPr>
              <a:t>1</a:t>
            </a:r>
            <a:r>
              <a:rPr lang="ru-RU" b="1" dirty="0" smtClean="0">
                <a:solidFill>
                  <a:srgbClr val="C00000"/>
                </a:solidFill>
              </a:rPr>
              <a:t>0</a:t>
            </a:r>
            <a:r>
              <a:rPr lang="en-GB" b="1" dirty="0" smtClean="0">
                <a:solidFill>
                  <a:srgbClr val="C00000"/>
                </a:solidFill>
              </a:rPr>
              <a:t>0 </a:t>
            </a:r>
            <a:r>
              <a:rPr lang="ru-RU" b="1" dirty="0">
                <a:solidFill>
                  <a:srgbClr val="C00000"/>
                </a:solidFill>
              </a:rPr>
              <a:t>м</a:t>
            </a:r>
            <a:endParaRPr lang="en-GB" b="1" dirty="0">
              <a:solidFill>
                <a:srgbClr val="C00000"/>
              </a:solidFill>
            </a:endParaRPr>
          </a:p>
        </p:txBody>
      </p:sp>
      <p:cxnSp>
        <p:nvCxnSpPr>
          <p:cNvPr id="28" name="Straight Arrow Connector 27">
            <a:extLst>
              <a:ext uri="{FF2B5EF4-FFF2-40B4-BE49-F238E27FC236}">
                <a16:creationId xmlns:a16="http://schemas.microsoft.com/office/drawing/2014/main" id="{5BE3F225-135B-366C-8C8D-EA0322474D0E}"/>
              </a:ext>
            </a:extLst>
          </p:cNvPr>
          <p:cNvCxnSpPr>
            <a:cxnSpLocks/>
            <a:endCxn id="27" idx="5"/>
          </p:cNvCxnSpPr>
          <p:nvPr/>
        </p:nvCxnSpPr>
        <p:spPr>
          <a:xfrm>
            <a:off x="6135952" y="3576439"/>
            <a:ext cx="1052234" cy="474768"/>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60EB69-F99D-F45B-AFD2-C6A335279F30}"/>
              </a:ext>
            </a:extLst>
          </p:cNvPr>
          <p:cNvSpPr txBox="1"/>
          <p:nvPr/>
        </p:nvSpPr>
        <p:spPr>
          <a:xfrm rot="1415239">
            <a:off x="6446415" y="3558774"/>
            <a:ext cx="753732" cy="369332"/>
          </a:xfrm>
          <a:prstGeom prst="rect">
            <a:avLst/>
          </a:prstGeom>
          <a:noFill/>
        </p:spPr>
        <p:txBody>
          <a:bodyPr wrap="none" rtlCol="0">
            <a:spAutoFit/>
          </a:bodyPr>
          <a:lstStyle/>
          <a:p>
            <a:r>
              <a:rPr lang="ru-RU" b="1" dirty="0" smtClean="0">
                <a:solidFill>
                  <a:srgbClr val="C00000"/>
                </a:solidFill>
              </a:rPr>
              <a:t>100</a:t>
            </a:r>
            <a:r>
              <a:rPr lang="en-GB" b="1" dirty="0" smtClean="0">
                <a:solidFill>
                  <a:srgbClr val="C00000"/>
                </a:solidFill>
              </a:rPr>
              <a:t> </a:t>
            </a:r>
            <a:r>
              <a:rPr lang="ru-RU" b="1" dirty="0">
                <a:solidFill>
                  <a:srgbClr val="C00000"/>
                </a:solidFill>
              </a:rPr>
              <a:t>м</a:t>
            </a:r>
            <a:endParaRPr lang="en-GB" b="1" dirty="0">
              <a:solidFill>
                <a:srgbClr val="C00000"/>
              </a:solidFill>
            </a:endParaRPr>
          </a:p>
        </p:txBody>
      </p:sp>
      <p:cxnSp>
        <p:nvCxnSpPr>
          <p:cNvPr id="31" name="Straight Arrow Connector 30">
            <a:extLst>
              <a:ext uri="{FF2B5EF4-FFF2-40B4-BE49-F238E27FC236}">
                <a16:creationId xmlns:a16="http://schemas.microsoft.com/office/drawing/2014/main" id="{4E1C5463-1284-2722-D329-AA08C5AE6C45}"/>
              </a:ext>
            </a:extLst>
          </p:cNvPr>
          <p:cNvCxnSpPr>
            <a:cxnSpLocks/>
            <a:endCxn id="30" idx="5"/>
          </p:cNvCxnSpPr>
          <p:nvPr/>
        </p:nvCxnSpPr>
        <p:spPr>
          <a:xfrm>
            <a:off x="10058095" y="3575653"/>
            <a:ext cx="904500" cy="420611"/>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1443CA7-570C-8C32-64BE-F20A8CD2B877}"/>
              </a:ext>
            </a:extLst>
          </p:cNvPr>
          <p:cNvSpPr txBox="1"/>
          <p:nvPr/>
        </p:nvSpPr>
        <p:spPr>
          <a:xfrm rot="1415239">
            <a:off x="10355370" y="3540376"/>
            <a:ext cx="636713" cy="369332"/>
          </a:xfrm>
          <a:prstGeom prst="rect">
            <a:avLst/>
          </a:prstGeom>
          <a:noFill/>
        </p:spPr>
        <p:txBody>
          <a:bodyPr wrap="none" rtlCol="0">
            <a:spAutoFit/>
          </a:bodyPr>
          <a:lstStyle/>
          <a:p>
            <a:r>
              <a:rPr lang="ru-RU" b="1" dirty="0">
                <a:solidFill>
                  <a:srgbClr val="C00000"/>
                </a:solidFill>
              </a:rPr>
              <a:t>20</a:t>
            </a:r>
            <a:r>
              <a:rPr lang="en-GB" b="1" dirty="0">
                <a:solidFill>
                  <a:srgbClr val="C00000"/>
                </a:solidFill>
              </a:rPr>
              <a:t> </a:t>
            </a:r>
            <a:r>
              <a:rPr lang="ru-RU" b="1" dirty="0">
                <a:solidFill>
                  <a:srgbClr val="C00000"/>
                </a:solidFill>
              </a:rPr>
              <a:t>м</a:t>
            </a:r>
            <a:endParaRPr lang="en-GB" b="1" dirty="0">
              <a:solidFill>
                <a:srgbClr val="C00000"/>
              </a:solidFill>
            </a:endParaRPr>
          </a:p>
        </p:txBody>
      </p:sp>
      <p:pic>
        <p:nvPicPr>
          <p:cNvPr id="38" name="Picture 37">
            <a:extLst>
              <a:ext uri="{FF2B5EF4-FFF2-40B4-BE49-F238E27FC236}">
                <a16:creationId xmlns:a16="http://schemas.microsoft.com/office/drawing/2014/main" id="{AA8F5CAF-57FF-41DF-B28B-B2A98738F3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7097" y="4619279"/>
            <a:ext cx="1858819" cy="1858819"/>
          </a:xfrm>
          <a:prstGeom prst="rect">
            <a:avLst/>
          </a:prstGeom>
        </p:spPr>
      </p:pic>
      <p:pic>
        <p:nvPicPr>
          <p:cNvPr id="39" name="Picture 38">
            <a:extLst>
              <a:ext uri="{FF2B5EF4-FFF2-40B4-BE49-F238E27FC236}">
                <a16:creationId xmlns:a16="http://schemas.microsoft.com/office/drawing/2014/main" id="{AD2D338A-3452-6E5D-F715-07C29FBBC9A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13379" y="4926525"/>
            <a:ext cx="2447852" cy="1244325"/>
          </a:xfrm>
          <a:prstGeom prst="rect">
            <a:avLst/>
          </a:prstGeom>
        </p:spPr>
      </p:pic>
      <p:sp>
        <p:nvSpPr>
          <p:cNvPr id="40" name="Прямоугольник 4">
            <a:extLst>
              <a:ext uri="{FF2B5EF4-FFF2-40B4-BE49-F238E27FC236}">
                <a16:creationId xmlns:a16="http://schemas.microsoft.com/office/drawing/2014/main" id="{83383449-E0A0-8696-C1B3-634564163153}"/>
              </a:ext>
            </a:extLst>
          </p:cNvPr>
          <p:cNvSpPr/>
          <p:nvPr/>
        </p:nvSpPr>
        <p:spPr>
          <a:xfrm>
            <a:off x="352859" y="4640495"/>
            <a:ext cx="9826600" cy="348044"/>
          </a:xfrm>
          <a:prstGeom prst="rect">
            <a:avLst/>
          </a:prstGeom>
        </p:spPr>
        <p:txBody>
          <a:bodyPr wrap="square">
            <a:spAutoFit/>
          </a:bodyPr>
          <a:lstStyle/>
          <a:p>
            <a:pPr>
              <a:lnSpc>
                <a:spcPct val="110000"/>
              </a:lnSpc>
            </a:pPr>
            <a:r>
              <a:rPr lang="ru-RU" sz="1600" b="1" dirty="0">
                <a:latin typeface="Arial" panose="020B0604020202020204" pitchFamily="34" charset="0"/>
                <a:cs typeface="Arial" panose="020B0604020202020204" pitchFamily="34" charset="0"/>
              </a:rPr>
              <a:t>Запрещающие и предупреждающие знаки</a:t>
            </a:r>
          </a:p>
        </p:txBody>
      </p:sp>
      <p:sp>
        <p:nvSpPr>
          <p:cNvPr id="24" name="Slide Number Placeholder 11">
            <a:extLst>
              <a:ext uri="{FF2B5EF4-FFF2-40B4-BE49-F238E27FC236}">
                <a16:creationId xmlns:a16="http://schemas.microsoft.com/office/drawing/2014/main" id="{C557E60D-643C-7A42-AFCA-F1FD76014A58}"/>
              </a:ext>
            </a:extLst>
          </p:cNvPr>
          <p:cNvSpPr>
            <a:spLocks noGrp="1"/>
          </p:cNvSpPr>
          <p:nvPr>
            <p:ph type="sldNum" sz="quarter" idx="12"/>
          </p:nvPr>
        </p:nvSpPr>
        <p:spPr>
          <a:xfrm>
            <a:off x="9177294" y="6492875"/>
            <a:ext cx="2743200" cy="365125"/>
          </a:xfrm>
        </p:spPr>
        <p:txBody>
          <a:bodyPr/>
          <a:lstStyle/>
          <a:p>
            <a:fld id="{69A40825-9AE3-4476-9007-6D9A7CA91862}" type="slidenum">
              <a:rPr lang="ru-RU" smtClean="0">
                <a:solidFill>
                  <a:schemeClr val="tx1"/>
                </a:solidFill>
                <a:latin typeface="Arial" panose="020B0604020202020204" pitchFamily="34" charset="0"/>
                <a:cs typeface="Arial" panose="020B0604020202020204" pitchFamily="34" charset="0"/>
              </a:rPr>
              <a:t>9</a:t>
            </a:fld>
            <a:endParaRPr lang="ru-RU" dirty="0">
              <a:solidFill>
                <a:schemeClr val="tx1"/>
              </a:solidFill>
              <a:latin typeface="Arial" panose="020B0604020202020204" pitchFamily="34" charset="0"/>
              <a:cs typeface="Arial" panose="020B0604020202020204" pitchFamily="34" charset="0"/>
            </a:endParaRPr>
          </a:p>
        </p:txBody>
      </p:sp>
      <p:grpSp>
        <p:nvGrpSpPr>
          <p:cNvPr id="37" name="Группа 36"/>
          <p:cNvGrpSpPr/>
          <p:nvPr/>
        </p:nvGrpSpPr>
        <p:grpSpPr>
          <a:xfrm>
            <a:off x="10889311" y="211457"/>
            <a:ext cx="1168718" cy="696254"/>
            <a:chOff x="10889311" y="211457"/>
            <a:chExt cx="1168718" cy="696254"/>
          </a:xfrm>
        </p:grpSpPr>
        <p:pic>
          <p:nvPicPr>
            <p:cNvPr id="4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2671" y="211457"/>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Прямоугольник 41"/>
            <p:cNvSpPr/>
            <p:nvPr/>
          </p:nvSpPr>
          <p:spPr>
            <a:xfrm>
              <a:off x="10889311" y="599934"/>
              <a:ext cx="1168718" cy="307777"/>
            </a:xfrm>
            <a:prstGeom prst="rect">
              <a:avLst/>
            </a:prstGeom>
            <a:noFill/>
          </p:spPr>
          <p:txBody>
            <a:bodyPr wrap="none" lIns="91440" tIns="45720" rIns="91440" bIns="45720">
              <a:spAutoFit/>
            </a:bodyPr>
            <a:lstStyle/>
            <a:p>
              <a:pPr algn="ctr"/>
              <a:r>
                <a:rPr lang="ru-RU" sz="1400" b="1" cap="none" spc="0" dirty="0" smtClean="0">
                  <a:ln w="0"/>
                  <a:effectLst>
                    <a:outerShdw blurRad="38100" dist="19050" dir="2700000" algn="tl" rotWithShape="0">
                      <a:schemeClr val="dk1">
                        <a:alpha val="40000"/>
                      </a:schemeClr>
                    </a:outerShdw>
                  </a:effectLst>
                </a:rPr>
                <a:t>ООО «Кедр»</a:t>
              </a:r>
              <a:endParaRPr lang="ru-RU" sz="1400" b="1" cap="none" spc="0" dirty="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355315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3604</TotalTime>
  <Words>2843</Words>
  <Application>Microsoft Office PowerPoint</Application>
  <PresentationFormat>Широкоэкранный</PresentationFormat>
  <Paragraphs>376</Paragraphs>
  <Slides>28</Slides>
  <Notes>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28</vt:i4>
      </vt:variant>
    </vt:vector>
  </HeadingPairs>
  <TitlesOfParts>
    <vt:vector size="33" baseType="lpstr">
      <vt:lpstr>Arial</vt:lpstr>
      <vt:lpstr>Calibri</vt:lpstr>
      <vt:lpstr>Calibri Light</vt:lpstr>
      <vt:lpstr>Times New Roman</vt:lpstr>
      <vt:lpstr>Office Theme</vt:lpstr>
      <vt:lpstr>Резюме плана лесоуправления ООО «Кедр»</vt:lpstr>
      <vt:lpstr>Содержание</vt:lpstr>
      <vt:lpstr>Информация об Организации</vt:lpstr>
      <vt:lpstr>Расположение и управление арендованных участков</vt:lpstr>
      <vt:lpstr>Цели плана управления</vt:lpstr>
      <vt:lpstr>Цикл лесохозяйственных работ</vt:lpstr>
      <vt:lpstr>Заготовка древесины</vt:lpstr>
      <vt:lpstr>Технологии заготовки древесины</vt:lpstr>
      <vt:lpstr>Информация по безопасности для населения</vt:lpstr>
      <vt:lpstr>Вывозка древесины</vt:lpstr>
      <vt:lpstr>Очистка мест рубок</vt:lpstr>
      <vt:lpstr>Лесовосстановление</vt:lpstr>
      <vt:lpstr>Презентация PowerPoint</vt:lpstr>
      <vt:lpstr>Рубки ухода в молодняках</vt:lpstr>
      <vt:lpstr>Коммерческие рубки ухода</vt:lpstr>
      <vt:lpstr>Создание лесной инфраструктуры</vt:lpstr>
      <vt:lpstr>Охрана и защита лесов</vt:lpstr>
      <vt:lpstr>Охрана и защита лесов</vt:lpstr>
      <vt:lpstr>Охрана и защита лесов</vt:lpstr>
      <vt:lpstr>Охрана и защита водных объектов</vt:lpstr>
      <vt:lpstr>Сохранение биоразнообразия</vt:lpstr>
      <vt:lpstr>Сохранение биоразнообразия</vt:lpstr>
      <vt:lpstr>Редкие виды</vt:lpstr>
      <vt:lpstr>Снижение воздействия на окружающую среду</vt:lpstr>
      <vt:lpstr>Учёт интересов и прав работников</vt:lpstr>
      <vt:lpstr>Учёт интересов и прав местного населения</vt:lpstr>
      <vt:lpstr>Взаимодействие с заинтересованными сторонами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Резюме ИФП</dc:title>
  <dc:creator>Mikhail Rai</dc:creator>
  <cp:lastModifiedBy>Шебета Денис Иванович</cp:lastModifiedBy>
  <cp:revision>171</cp:revision>
  <cp:lastPrinted>2025-07-14T08:34:32Z</cp:lastPrinted>
  <dcterms:created xsi:type="dcterms:W3CDTF">2022-11-20T07:36:59Z</dcterms:created>
  <dcterms:modified xsi:type="dcterms:W3CDTF">2025-10-13T04:39:31Z</dcterms:modified>
</cp:coreProperties>
</file>