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0" r:id="rId3"/>
    <p:sldId id="257" r:id="rId4"/>
    <p:sldId id="264" r:id="rId5"/>
    <p:sldId id="265" r:id="rId6"/>
    <p:sldId id="278" r:id="rId7"/>
    <p:sldId id="273" r:id="rId8"/>
    <p:sldId id="274" r:id="rId9"/>
    <p:sldId id="266" r:id="rId10"/>
    <p:sldId id="294" r:id="rId11"/>
    <p:sldId id="268" r:id="rId12"/>
    <p:sldId id="269" r:id="rId13"/>
    <p:sldId id="267" r:id="rId14"/>
    <p:sldId id="271" r:id="rId15"/>
    <p:sldId id="275" r:id="rId16"/>
    <p:sldId id="291" r:id="rId17"/>
    <p:sldId id="276" r:id="rId18"/>
    <p:sldId id="277" r:id="rId19"/>
    <p:sldId id="292" r:id="rId20"/>
    <p:sldId id="284" r:id="rId21"/>
    <p:sldId id="279" r:id="rId22"/>
    <p:sldId id="280" r:id="rId23"/>
    <p:sldId id="285" r:id="rId24"/>
    <p:sldId id="282" r:id="rId25"/>
    <p:sldId id="283" r:id="rId26"/>
    <p:sldId id="286" r:id="rId27"/>
    <p:sldId id="293" r:id="rId28"/>
    <p:sldId id="288" r:id="rId29"/>
    <p:sldId id="289"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E147F6-4E90-BCC9-3AE1-351F666FC340}" name="Mikhail Rai" initials="MR" userId="S::mrai@preferredbynature.org::cbf561dd-56fc-4c63-92d6-df5913c59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A36"/>
    <a:srgbClr val="89C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1" autoAdjust="0"/>
    <p:restoredTop sz="94690"/>
  </p:normalViewPr>
  <p:slideViewPr>
    <p:cSldViewPr snapToGrid="0" showGuides="1">
      <p:cViewPr varScale="1">
        <p:scale>
          <a:sx n="109" d="100"/>
          <a:sy n="109" d="100"/>
        </p:scale>
        <p:origin x="33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enarai\Documents\&#1044;&#1054;&#1043;&#1054;&#1042;&#1054;&#1056;&#1067;\&#1048;&#1051;&#1048;&#1052;\&#1055;&#1054;&#1044;&#1043;&#1054;&#1058;&#1054;&#1042;&#1050;&#1040;%20&#1088;&#1072;&#1089;&#1096;&#1080;&#1088;&#1077;&#1085;&#1080;&#1077;%202022\&#1058;&#1054;%20&#1086;&#1090;%20&#1076;&#1077;&#1074;&#1086;&#1095;&#1077;&#1082;_&#1048;&#1060;&#1055;\&#1048;&#1060;&#1055;%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00B050"/>
            </a:solidFill>
          </c:spPr>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D16-0F4B-99DC-63E98086C1C4}"/>
              </c:ext>
            </c:extLst>
          </c:dPt>
          <c:dPt>
            <c:idx val="1"/>
            <c:bubble3D val="0"/>
            <c:explosion val="4"/>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AD16-0F4B-99DC-63E98086C1C4}"/>
              </c:ext>
            </c:extLst>
          </c:dPt>
          <c:dLbls>
            <c:dLbl>
              <c:idx val="0"/>
              <c:delete val="1"/>
              <c:extLst>
                <c:ext xmlns:c15="http://schemas.microsoft.com/office/drawing/2012/chart" uri="{CE6537A1-D6FC-4f65-9D91-7224C49458BB}"/>
                <c:ext xmlns:c16="http://schemas.microsoft.com/office/drawing/2014/chart" uri="{C3380CC4-5D6E-409C-BE32-E72D297353CC}">
                  <c16:uniqueId val="{00000001-AD16-0F4B-99DC-63E98086C1C4}"/>
                </c:ext>
              </c:extLst>
            </c:dLbl>
            <c:dLbl>
              <c:idx val="1"/>
              <c:layout>
                <c:manualLayout>
                  <c:x val="3.4246185430360399E-2"/>
                  <c:y val="-4.5562908205090489E-3"/>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D16-0F4B-99DC-63E98086C1C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Лист2!$A$5:$A$6</c:f>
              <c:strCache>
                <c:ptCount val="2"/>
                <c:pt idx="0">
                  <c:v>Общий запас древесины</c:v>
                </c:pt>
                <c:pt idx="1">
                  <c:v>Ежегодно вырубаемый запас</c:v>
                </c:pt>
              </c:strCache>
            </c:strRef>
          </c:cat>
          <c:val>
            <c:numRef>
              <c:f>Лист2!$B$5:$B$6</c:f>
              <c:numCache>
                <c:formatCode>General</c:formatCode>
                <c:ptCount val="2"/>
                <c:pt idx="0">
                  <c:v>98.5</c:v>
                </c:pt>
                <c:pt idx="1">
                  <c:v>1.4</c:v>
                </c:pt>
              </c:numCache>
            </c:numRef>
          </c:val>
          <c:extLst>
            <c:ext xmlns:c16="http://schemas.microsoft.com/office/drawing/2014/chart" uri="{C3380CC4-5D6E-409C-BE32-E72D297353CC}">
              <c16:uniqueId val="{00000004-AD16-0F4B-99DC-63E98086C1C4}"/>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44AD6-1ABF-44EF-9708-4C84F34F2A19}" type="datetimeFigureOut">
              <a:rPr lang="ru-RU" smtClean="0"/>
              <a:t>13.10.2025</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8F1D1-BEA7-409D-B40F-EB74A917831A}" type="slidenum">
              <a:rPr lang="ru-RU" smtClean="0"/>
              <a:t>‹#›</a:t>
            </a:fld>
            <a:endParaRPr lang="ru-RU"/>
          </a:p>
        </p:txBody>
      </p:sp>
    </p:spTree>
    <p:extLst>
      <p:ext uri="{BB962C8B-B14F-4D97-AF65-F5344CB8AC3E}">
        <p14:creationId xmlns:p14="http://schemas.microsoft.com/office/powerpoint/2010/main" val="56098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25</a:t>
            </a:fld>
            <a:endParaRPr lang="ru-RU"/>
          </a:p>
        </p:txBody>
      </p:sp>
    </p:spTree>
    <p:extLst>
      <p:ext uri="{BB962C8B-B14F-4D97-AF65-F5344CB8AC3E}">
        <p14:creationId xmlns:p14="http://schemas.microsoft.com/office/powerpoint/2010/main" val="119456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26</a:t>
            </a:fld>
            <a:endParaRPr lang="ru-RU"/>
          </a:p>
        </p:txBody>
      </p:sp>
    </p:spTree>
    <p:extLst>
      <p:ext uri="{BB962C8B-B14F-4D97-AF65-F5344CB8AC3E}">
        <p14:creationId xmlns:p14="http://schemas.microsoft.com/office/powerpoint/2010/main" val="272872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27</a:t>
            </a:fld>
            <a:endParaRPr lang="ru-RU"/>
          </a:p>
        </p:txBody>
      </p:sp>
    </p:spTree>
    <p:extLst>
      <p:ext uri="{BB962C8B-B14F-4D97-AF65-F5344CB8AC3E}">
        <p14:creationId xmlns:p14="http://schemas.microsoft.com/office/powerpoint/2010/main" val="245305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28</a:t>
            </a:fld>
            <a:endParaRPr lang="ru-RU"/>
          </a:p>
        </p:txBody>
      </p:sp>
    </p:spTree>
    <p:extLst>
      <p:ext uri="{BB962C8B-B14F-4D97-AF65-F5344CB8AC3E}">
        <p14:creationId xmlns:p14="http://schemas.microsoft.com/office/powerpoint/2010/main" val="18546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29</a:t>
            </a:fld>
            <a:endParaRPr lang="ru-RU"/>
          </a:p>
        </p:txBody>
      </p:sp>
    </p:spTree>
    <p:extLst>
      <p:ext uri="{BB962C8B-B14F-4D97-AF65-F5344CB8AC3E}">
        <p14:creationId xmlns:p14="http://schemas.microsoft.com/office/powerpoint/2010/main" val="366628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1EC5-4D73-85C7-5D3C-6F8BE21F1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D9674064-1D87-ADE4-EB5A-DEBCC185B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34652A7-0EAB-D89B-E2D3-DEF94643991D}"/>
              </a:ext>
            </a:extLst>
          </p:cNvPr>
          <p:cNvSpPr>
            <a:spLocks noGrp="1"/>
          </p:cNvSpPr>
          <p:nvPr>
            <p:ph type="dt" sz="half" idx="10"/>
          </p:nvPr>
        </p:nvSpPr>
        <p:spPr/>
        <p:txBody>
          <a:bodyPr/>
          <a:lstStyle/>
          <a:p>
            <a:fld id="{ECEF4DF7-A890-4412-A1CB-4B8D5A786B06}" type="datetime1">
              <a:rPr lang="ru-RU" smtClean="0"/>
              <a:t>13.10.2025</a:t>
            </a:fld>
            <a:endParaRPr lang="ru-RU"/>
          </a:p>
        </p:txBody>
      </p:sp>
      <p:sp>
        <p:nvSpPr>
          <p:cNvPr id="5" name="Footer Placeholder 4">
            <a:extLst>
              <a:ext uri="{FF2B5EF4-FFF2-40B4-BE49-F238E27FC236}">
                <a16:creationId xmlns:a16="http://schemas.microsoft.com/office/drawing/2014/main" id="{3C9A9422-5C0B-D3E7-B4B5-BB33AF4D63A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16AA074-EB2C-64CE-B13E-B5CA51928A9A}"/>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696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731-AE9A-523C-C682-F74F01ED7F73}"/>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AD592BF7-2D44-B65E-9630-68A30212F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8F76F06-B666-ED3A-871E-84577C488149}"/>
              </a:ext>
            </a:extLst>
          </p:cNvPr>
          <p:cNvSpPr>
            <a:spLocks noGrp="1"/>
          </p:cNvSpPr>
          <p:nvPr>
            <p:ph type="dt" sz="half" idx="10"/>
          </p:nvPr>
        </p:nvSpPr>
        <p:spPr/>
        <p:txBody>
          <a:bodyPr/>
          <a:lstStyle/>
          <a:p>
            <a:fld id="{5E9FBF4C-3401-4003-BF1E-46CA0825E18E}" type="datetime1">
              <a:rPr lang="ru-RU" smtClean="0"/>
              <a:t>13.10.2025</a:t>
            </a:fld>
            <a:endParaRPr lang="ru-RU"/>
          </a:p>
        </p:txBody>
      </p:sp>
      <p:sp>
        <p:nvSpPr>
          <p:cNvPr id="5" name="Footer Placeholder 4">
            <a:extLst>
              <a:ext uri="{FF2B5EF4-FFF2-40B4-BE49-F238E27FC236}">
                <a16:creationId xmlns:a16="http://schemas.microsoft.com/office/drawing/2014/main" id="{FAC8AAE6-AB9B-7BC8-C245-4F95E69F6AE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DD01605-FC9B-863E-87FA-0414F4FCC55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77215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C516-355F-B4CA-463F-A5FD5D21DD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6E839EF-3C56-E47D-4074-A228F52BD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D14BDD5-476F-1CA6-7BC9-F1BD4ECF8FA0}"/>
              </a:ext>
            </a:extLst>
          </p:cNvPr>
          <p:cNvSpPr>
            <a:spLocks noGrp="1"/>
          </p:cNvSpPr>
          <p:nvPr>
            <p:ph type="dt" sz="half" idx="10"/>
          </p:nvPr>
        </p:nvSpPr>
        <p:spPr/>
        <p:txBody>
          <a:bodyPr/>
          <a:lstStyle/>
          <a:p>
            <a:fld id="{891412D3-36F0-4438-B22C-ACFB44F8FE5F}" type="datetime1">
              <a:rPr lang="ru-RU" smtClean="0"/>
              <a:t>13.10.2025</a:t>
            </a:fld>
            <a:endParaRPr lang="ru-RU"/>
          </a:p>
        </p:txBody>
      </p:sp>
      <p:sp>
        <p:nvSpPr>
          <p:cNvPr id="5" name="Footer Placeholder 4">
            <a:extLst>
              <a:ext uri="{FF2B5EF4-FFF2-40B4-BE49-F238E27FC236}">
                <a16:creationId xmlns:a16="http://schemas.microsoft.com/office/drawing/2014/main" id="{B22372A8-4421-D82D-8608-7147980BAE4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B776259E-00FB-81A2-8B9C-5DE072B68FE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1339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99E8-222B-B744-1220-10CAF29A1F55}"/>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9928D52-1C18-C8C3-9C7C-FBD369E61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E27197B-51C8-FDD1-EC57-D45FF3A07E64}"/>
              </a:ext>
            </a:extLst>
          </p:cNvPr>
          <p:cNvSpPr>
            <a:spLocks noGrp="1"/>
          </p:cNvSpPr>
          <p:nvPr>
            <p:ph type="dt" sz="half" idx="10"/>
          </p:nvPr>
        </p:nvSpPr>
        <p:spPr/>
        <p:txBody>
          <a:bodyPr/>
          <a:lstStyle/>
          <a:p>
            <a:fld id="{FFA78A0E-D999-4473-9B16-8752BEE59272}" type="datetime1">
              <a:rPr lang="ru-RU" smtClean="0"/>
              <a:t>13.10.2025</a:t>
            </a:fld>
            <a:endParaRPr lang="ru-RU"/>
          </a:p>
        </p:txBody>
      </p:sp>
      <p:sp>
        <p:nvSpPr>
          <p:cNvPr id="5" name="Footer Placeholder 4">
            <a:extLst>
              <a:ext uri="{FF2B5EF4-FFF2-40B4-BE49-F238E27FC236}">
                <a16:creationId xmlns:a16="http://schemas.microsoft.com/office/drawing/2014/main" id="{94431DE6-D13E-33FB-A789-35672661F4C7}"/>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F1DF7CE-0891-259A-CA27-3F9C33A93D3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26557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E638-F0B5-8449-493E-F8931909E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8D96FA8A-A49E-FD7B-12A1-3358D2DCF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96689-4674-7D2B-EF7A-CCFEA7FA4925}"/>
              </a:ext>
            </a:extLst>
          </p:cNvPr>
          <p:cNvSpPr>
            <a:spLocks noGrp="1"/>
          </p:cNvSpPr>
          <p:nvPr>
            <p:ph type="dt" sz="half" idx="10"/>
          </p:nvPr>
        </p:nvSpPr>
        <p:spPr/>
        <p:txBody>
          <a:bodyPr/>
          <a:lstStyle/>
          <a:p>
            <a:fld id="{77F90EF8-54FC-4B1B-8B88-44AF629C49AD}" type="datetime1">
              <a:rPr lang="ru-RU" smtClean="0"/>
              <a:t>13.10.2025</a:t>
            </a:fld>
            <a:endParaRPr lang="ru-RU"/>
          </a:p>
        </p:txBody>
      </p:sp>
      <p:sp>
        <p:nvSpPr>
          <p:cNvPr id="5" name="Footer Placeholder 4">
            <a:extLst>
              <a:ext uri="{FF2B5EF4-FFF2-40B4-BE49-F238E27FC236}">
                <a16:creationId xmlns:a16="http://schemas.microsoft.com/office/drawing/2014/main" id="{8AA2C6FC-6B1B-A7F0-AD01-8602D58BFD1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3C2FAEE-CCB2-42A3-0277-D80B619B73CC}"/>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8829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8748-3D07-6D38-DDB0-5D3377397A6D}"/>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4A1D74A-D7E6-08E2-2C57-C049502676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B5A22749-4BA7-F5C3-C199-E62941011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1500BEEC-4852-D9AC-8739-0CC175E17E9E}"/>
              </a:ext>
            </a:extLst>
          </p:cNvPr>
          <p:cNvSpPr>
            <a:spLocks noGrp="1"/>
          </p:cNvSpPr>
          <p:nvPr>
            <p:ph type="dt" sz="half" idx="10"/>
          </p:nvPr>
        </p:nvSpPr>
        <p:spPr/>
        <p:txBody>
          <a:bodyPr/>
          <a:lstStyle/>
          <a:p>
            <a:fld id="{75F68970-FB82-4CA6-ACB8-87D006032C4F}" type="datetime1">
              <a:rPr lang="ru-RU" smtClean="0"/>
              <a:t>13.10.2025</a:t>
            </a:fld>
            <a:endParaRPr lang="ru-RU"/>
          </a:p>
        </p:txBody>
      </p:sp>
      <p:sp>
        <p:nvSpPr>
          <p:cNvPr id="6" name="Footer Placeholder 5">
            <a:extLst>
              <a:ext uri="{FF2B5EF4-FFF2-40B4-BE49-F238E27FC236}">
                <a16:creationId xmlns:a16="http://schemas.microsoft.com/office/drawing/2014/main" id="{8BA19CFA-9852-034C-4579-65E680FBA2B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447A926-0D47-4445-EAB2-B725C5EEB1B7}"/>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0834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7EA7-0686-F9B6-7E7E-F8A86B3E40D2}"/>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3359FB11-0CA3-68AB-07EC-FB69D049C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866E0-97AB-27CD-587E-E93A8AB71F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174ACA0E-B6BF-7CDD-2C63-B803B2258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CA8DB-6C41-22A3-DFE6-D4B49A201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2D086AB3-ACEA-D8F4-9E30-EA9F71FA2C8E}"/>
              </a:ext>
            </a:extLst>
          </p:cNvPr>
          <p:cNvSpPr>
            <a:spLocks noGrp="1"/>
          </p:cNvSpPr>
          <p:nvPr>
            <p:ph type="dt" sz="half" idx="10"/>
          </p:nvPr>
        </p:nvSpPr>
        <p:spPr/>
        <p:txBody>
          <a:bodyPr/>
          <a:lstStyle/>
          <a:p>
            <a:fld id="{875A8616-26D0-4213-9554-F60284ADBD4B}" type="datetime1">
              <a:rPr lang="ru-RU" smtClean="0"/>
              <a:t>13.10.2025</a:t>
            </a:fld>
            <a:endParaRPr lang="ru-RU"/>
          </a:p>
        </p:txBody>
      </p:sp>
      <p:sp>
        <p:nvSpPr>
          <p:cNvPr id="8" name="Footer Placeholder 7">
            <a:extLst>
              <a:ext uri="{FF2B5EF4-FFF2-40B4-BE49-F238E27FC236}">
                <a16:creationId xmlns:a16="http://schemas.microsoft.com/office/drawing/2014/main" id="{112A24BA-EF3F-90B0-DC09-A7C929006A9B}"/>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4A78E335-126E-022B-E8AD-8D0C459B3C21}"/>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6170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53BB-AF87-E2E2-4D42-4DE21B32A597}"/>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415E3387-5600-C5BF-98B2-F82F79ED71A7}"/>
              </a:ext>
            </a:extLst>
          </p:cNvPr>
          <p:cNvSpPr>
            <a:spLocks noGrp="1"/>
          </p:cNvSpPr>
          <p:nvPr>
            <p:ph type="dt" sz="half" idx="10"/>
          </p:nvPr>
        </p:nvSpPr>
        <p:spPr/>
        <p:txBody>
          <a:bodyPr/>
          <a:lstStyle/>
          <a:p>
            <a:fld id="{5EA3AAF0-5D76-4771-A6FC-27752E6D821C}" type="datetime1">
              <a:rPr lang="ru-RU" smtClean="0"/>
              <a:t>13.10.2025</a:t>
            </a:fld>
            <a:endParaRPr lang="ru-RU"/>
          </a:p>
        </p:txBody>
      </p:sp>
      <p:sp>
        <p:nvSpPr>
          <p:cNvPr id="4" name="Footer Placeholder 3">
            <a:extLst>
              <a:ext uri="{FF2B5EF4-FFF2-40B4-BE49-F238E27FC236}">
                <a16:creationId xmlns:a16="http://schemas.microsoft.com/office/drawing/2014/main" id="{0A576D14-DC04-4BCA-BC7F-5A2F46737024}"/>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E59F508-C976-8EF8-A60B-867D5E6262F6}"/>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3045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DA548-3F28-2433-4E10-0036608EEC34}"/>
              </a:ext>
            </a:extLst>
          </p:cNvPr>
          <p:cNvSpPr>
            <a:spLocks noGrp="1"/>
          </p:cNvSpPr>
          <p:nvPr>
            <p:ph type="dt" sz="half" idx="10"/>
          </p:nvPr>
        </p:nvSpPr>
        <p:spPr/>
        <p:txBody>
          <a:bodyPr/>
          <a:lstStyle/>
          <a:p>
            <a:fld id="{5496B5AC-EEFC-42AD-AF59-DC9571AA0765}" type="datetime1">
              <a:rPr lang="ru-RU" smtClean="0"/>
              <a:t>13.10.2025</a:t>
            </a:fld>
            <a:endParaRPr lang="ru-RU"/>
          </a:p>
        </p:txBody>
      </p:sp>
      <p:sp>
        <p:nvSpPr>
          <p:cNvPr id="3" name="Footer Placeholder 2">
            <a:extLst>
              <a:ext uri="{FF2B5EF4-FFF2-40B4-BE49-F238E27FC236}">
                <a16:creationId xmlns:a16="http://schemas.microsoft.com/office/drawing/2014/main" id="{1A2D5316-A743-0D45-BA79-A1F9864F0E96}"/>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A079E98E-EC41-2059-4484-A5B9D18C116B}"/>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51405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A13-0275-EA41-A56C-2DBC4D0FA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E2692DE0-43F3-5BAE-F9B7-61E83624A2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10D72BC4-662D-C938-6EB7-6F71C850D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0A67B-3652-1219-EDBD-59EB2BDF3F2E}"/>
              </a:ext>
            </a:extLst>
          </p:cNvPr>
          <p:cNvSpPr>
            <a:spLocks noGrp="1"/>
          </p:cNvSpPr>
          <p:nvPr>
            <p:ph type="dt" sz="half" idx="10"/>
          </p:nvPr>
        </p:nvSpPr>
        <p:spPr/>
        <p:txBody>
          <a:bodyPr/>
          <a:lstStyle/>
          <a:p>
            <a:fld id="{F221F461-27F7-4738-9F33-6681BC1C8E0E}" type="datetime1">
              <a:rPr lang="ru-RU" smtClean="0"/>
              <a:t>13.10.2025</a:t>
            </a:fld>
            <a:endParaRPr lang="ru-RU"/>
          </a:p>
        </p:txBody>
      </p:sp>
      <p:sp>
        <p:nvSpPr>
          <p:cNvPr id="6" name="Footer Placeholder 5">
            <a:extLst>
              <a:ext uri="{FF2B5EF4-FFF2-40B4-BE49-F238E27FC236}">
                <a16:creationId xmlns:a16="http://schemas.microsoft.com/office/drawing/2014/main" id="{AE80EA33-D38F-7159-E73D-53B36B81E4B9}"/>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C7AAB6EF-6467-9C71-EAD6-2E15CF19F9E3}"/>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94651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7B58-0848-FF56-7380-70B937EAD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56420E51-913E-0940-07AE-8FD8FF63F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EAE88C05-3A27-95B7-F3F8-BCD0CB8C9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48B3A-1EF5-1382-063F-D4CA30825809}"/>
              </a:ext>
            </a:extLst>
          </p:cNvPr>
          <p:cNvSpPr>
            <a:spLocks noGrp="1"/>
          </p:cNvSpPr>
          <p:nvPr>
            <p:ph type="dt" sz="half" idx="10"/>
          </p:nvPr>
        </p:nvSpPr>
        <p:spPr/>
        <p:txBody>
          <a:bodyPr/>
          <a:lstStyle/>
          <a:p>
            <a:fld id="{1560DD39-C2E6-4202-AF28-F4453B8FAE52}" type="datetime1">
              <a:rPr lang="ru-RU" smtClean="0"/>
              <a:t>13.10.2025</a:t>
            </a:fld>
            <a:endParaRPr lang="ru-RU"/>
          </a:p>
        </p:txBody>
      </p:sp>
      <p:sp>
        <p:nvSpPr>
          <p:cNvPr id="6" name="Footer Placeholder 5">
            <a:extLst>
              <a:ext uri="{FF2B5EF4-FFF2-40B4-BE49-F238E27FC236}">
                <a16:creationId xmlns:a16="http://schemas.microsoft.com/office/drawing/2014/main" id="{6812BB5A-6C15-FB87-F81E-43806E27D84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BB205AF9-A40B-BBC6-AA85-E2F557A4FAC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358635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84E9A-FAE6-8384-5F17-343833E6B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25A1DFF-A0D0-E099-824E-50DF7A857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E1BD2C24-463B-EBEB-9C14-E145925CA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492F9-B30C-404F-A93B-27104A7FEC2A}" type="datetime1">
              <a:rPr lang="ru-RU" smtClean="0"/>
              <a:t>13.10.2025</a:t>
            </a:fld>
            <a:endParaRPr lang="ru-RU"/>
          </a:p>
        </p:txBody>
      </p:sp>
      <p:sp>
        <p:nvSpPr>
          <p:cNvPr id="5" name="Footer Placeholder 4">
            <a:extLst>
              <a:ext uri="{FF2B5EF4-FFF2-40B4-BE49-F238E27FC236}">
                <a16:creationId xmlns:a16="http://schemas.microsoft.com/office/drawing/2014/main" id="{FC57926C-EA81-522D-5E46-716864581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8938BDD5-CF85-ED85-114B-839083D10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40825-9AE3-4476-9007-6D9A7CA91862}" type="slidenum">
              <a:rPr lang="ru-RU" smtClean="0"/>
              <a:t>‹#›</a:t>
            </a:fld>
            <a:endParaRPr lang="ru-RU"/>
          </a:p>
        </p:txBody>
      </p:sp>
    </p:spTree>
    <p:extLst>
      <p:ext uri="{BB962C8B-B14F-4D97-AF65-F5344CB8AC3E}">
        <p14:creationId xmlns:p14="http://schemas.microsoft.com/office/powerpoint/2010/main" val="348730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18" Type="http://schemas.openxmlformats.org/officeDocument/2006/relationships/slide" Target="slide22.xml"/><Relationship Id="rId3" Type="http://schemas.openxmlformats.org/officeDocument/2006/relationships/slide" Target="slide3.xml"/><Relationship Id="rId21" Type="http://schemas.openxmlformats.org/officeDocument/2006/relationships/slide" Target="slide26.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21.xml"/><Relationship Id="rId2" Type="http://schemas.openxmlformats.org/officeDocument/2006/relationships/image" Target="../media/image2.png"/><Relationship Id="rId16" Type="http://schemas.openxmlformats.org/officeDocument/2006/relationships/slide" Target="slide18.xml"/><Relationship Id="rId20"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9.xml"/><Relationship Id="rId5" Type="http://schemas.openxmlformats.org/officeDocument/2006/relationships/slide" Target="slide6.xml"/><Relationship Id="rId15" Type="http://schemas.openxmlformats.org/officeDocument/2006/relationships/slide" Target="slide17.xml"/><Relationship Id="rId23" Type="http://schemas.openxmlformats.org/officeDocument/2006/relationships/slide" Target="slide28.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6.xml"/><Relationship Id="rId22"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hyperlink" Target="https://irkobl.ru/sites/alh/OhranaIZaschita/AktiNew/" TargetMode="External"/><Relationship Id="rId7"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hyperlink" Target="http://mlx.krskstate.ru/napravdeet/ohr_zash_les/akt_lesoparolo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ilimgroup.ru/ustoychivoe-razvitie/otvetstvennoe-lesopolzovani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office@brk.ilimgroup.r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AA46-B277-726F-744E-B5AFEF51B8A0}"/>
              </a:ext>
            </a:extLst>
          </p:cNvPr>
          <p:cNvSpPr>
            <a:spLocks noGrp="1"/>
          </p:cNvSpPr>
          <p:nvPr>
            <p:ph type="ctrTitle"/>
          </p:nvPr>
        </p:nvSpPr>
        <p:spPr>
          <a:xfrm>
            <a:off x="591403" y="2494128"/>
            <a:ext cx="11009194" cy="1869744"/>
          </a:xfrm>
        </p:spPr>
        <p:txBody>
          <a:bodyPr anchor="ctr">
            <a:normAutofit fontScale="90000"/>
          </a:bodyPr>
          <a:lstStyle/>
          <a:p>
            <a:r>
              <a:rPr lang="ru-RU" b="1" dirty="0">
                <a:solidFill>
                  <a:srgbClr val="0F6A36"/>
                </a:solidFill>
                <a:latin typeface="Arial" panose="020B0604020202020204" pitchFamily="34" charset="0"/>
                <a:cs typeface="Arial" panose="020B0604020202020204" pitchFamily="34" charset="0"/>
              </a:rPr>
              <a:t>Резюме плана лесоуправления АО «</a:t>
            </a:r>
            <a:r>
              <a:rPr lang="ru-RU" b="1" dirty="0" err="1">
                <a:solidFill>
                  <a:srgbClr val="0F6A36"/>
                </a:solidFill>
                <a:latin typeface="Arial" panose="020B0604020202020204" pitchFamily="34" charset="0"/>
                <a:cs typeface="Arial" panose="020B0604020202020204" pitchFamily="34" charset="0"/>
              </a:rPr>
              <a:t>ИлимФорестПром</a:t>
            </a:r>
            <a:r>
              <a:rPr lang="ru-RU" b="1" dirty="0">
                <a:solidFill>
                  <a:srgbClr val="0F6A36"/>
                </a:solidFill>
                <a:latin typeface="Arial" panose="020B0604020202020204" pitchFamily="34" charset="0"/>
                <a:cs typeface="Arial" panose="020B0604020202020204" pitchFamily="34" charset="0"/>
              </a:rPr>
              <a:t>»</a:t>
            </a:r>
          </a:p>
        </p:txBody>
      </p:sp>
      <p:pic>
        <p:nvPicPr>
          <p:cNvPr id="1026" name="Picture 2">
            <a:extLst>
              <a:ext uri="{FF2B5EF4-FFF2-40B4-BE49-F238E27FC236}">
                <a16:creationId xmlns:a16="http://schemas.microsoft.com/office/drawing/2014/main" id="{8C2D55AC-C5CD-7BCD-93B1-BD8BC53F47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4" y="3175"/>
            <a:ext cx="8374962" cy="20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DAEB7AA-FD37-EA42-CBD4-20632A1B5374}"/>
              </a:ext>
            </a:extLst>
          </p:cNvPr>
          <p:cNvSpPr txBox="1"/>
          <p:nvPr/>
        </p:nvSpPr>
        <p:spPr>
          <a:xfrm>
            <a:off x="5747186" y="6100549"/>
            <a:ext cx="697627" cy="369332"/>
          </a:xfrm>
          <a:prstGeom prst="rect">
            <a:avLst/>
          </a:prstGeom>
          <a:noFill/>
        </p:spPr>
        <p:txBody>
          <a:bodyPr wrap="none" rtlCol="0">
            <a:spAutoFit/>
          </a:bodyPr>
          <a:lstStyle/>
          <a:p>
            <a:pPr algn="ctr"/>
            <a:r>
              <a:rPr lang="ru-RU" dirty="0" smtClean="0">
                <a:latin typeface="Arial" panose="020B0604020202020204" pitchFamily="34" charset="0"/>
                <a:cs typeface="Arial" panose="020B0604020202020204" pitchFamily="34" charset="0"/>
              </a:rPr>
              <a:t>202</a:t>
            </a:r>
            <a:r>
              <a:rPr lang="ru-RU"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23042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8FFF3D7A-AE2F-15E5-C983-AB912BD8C16B}"/>
              </a:ext>
            </a:extLst>
          </p:cNvPr>
          <p:cNvSpPr/>
          <p:nvPr/>
        </p:nvSpPr>
        <p:spPr>
          <a:xfrm>
            <a:off x="8682486" y="3160406"/>
            <a:ext cx="2671314" cy="97926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7" name="Oval 26">
            <a:extLst>
              <a:ext uri="{FF2B5EF4-FFF2-40B4-BE49-F238E27FC236}">
                <a16:creationId xmlns:a16="http://schemas.microsoft.com/office/drawing/2014/main" id="{24143A6C-94B0-0C39-044C-C02A93D42D1C}"/>
              </a:ext>
            </a:extLst>
          </p:cNvPr>
          <p:cNvSpPr/>
          <p:nvPr/>
        </p:nvSpPr>
        <p:spPr>
          <a:xfrm>
            <a:off x="4551416" y="3084602"/>
            <a:ext cx="3089168" cy="113244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3" name="Oval 22">
            <a:extLst>
              <a:ext uri="{FF2B5EF4-FFF2-40B4-BE49-F238E27FC236}">
                <a16:creationId xmlns:a16="http://schemas.microsoft.com/office/drawing/2014/main" id="{CC1FB830-1981-7B16-D859-A5B89B53187F}"/>
              </a:ext>
            </a:extLst>
          </p:cNvPr>
          <p:cNvSpPr/>
          <p:nvPr/>
        </p:nvSpPr>
        <p:spPr>
          <a:xfrm>
            <a:off x="299033" y="2977400"/>
            <a:ext cx="3669744" cy="1345280"/>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Информация</a:t>
            </a:r>
            <a:r>
              <a:rPr lang="ru-RU" sz="2800" dirty="0">
                <a:solidFill>
                  <a:srgbClr val="0F6A36"/>
                </a:solidFill>
                <a:latin typeface="Arial" panose="020B0604020202020204" pitchFamily="34" charset="0"/>
                <a:cs typeface="Arial" panose="020B0604020202020204" pitchFamily="34" charset="0"/>
              </a:rPr>
              <a:t> </a:t>
            </a:r>
            <a:r>
              <a:rPr lang="ru-RU" sz="2800" b="1" dirty="0">
                <a:solidFill>
                  <a:srgbClr val="0F6A36"/>
                </a:solidFill>
                <a:latin typeface="Arial" panose="020B0604020202020204" pitchFamily="34" charset="0"/>
                <a:cs typeface="Arial" panose="020B0604020202020204" pitchFamily="34" charset="0"/>
              </a:rPr>
              <a:t>по безопасности для населения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54576" y="1651645"/>
            <a:ext cx="1152266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использовании многооперационных лесозаготовительных машин (харвестера или валочной машины) для заготовки древесины ширина опасной зоны устанавливается в соответствии с инструкцией по эксплуатации лесозаготовительной машины.</a:t>
            </a:r>
          </a:p>
        </p:txBody>
      </p:sp>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291857" y="2978793"/>
            <a:ext cx="1380685" cy="692954"/>
          </a:xfrm>
          <a:prstGeom prst="rect">
            <a:avLst/>
          </a:prstGeom>
        </p:spPr>
      </p:pic>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69025" y="2602563"/>
            <a:ext cx="1332942" cy="1224000"/>
          </a:xfrm>
          <a:prstGeom prst="rect">
            <a:avLst/>
          </a:prstGeom>
        </p:spPr>
      </p:pic>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8044"/>
          </a:xfrm>
          <a:prstGeom prst="rect">
            <a:avLst/>
          </a:prstGeom>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Опасные зоны вокруг механизмов</a:t>
            </a:r>
          </a:p>
        </p:txBody>
      </p:sp>
      <p:sp>
        <p:nvSpPr>
          <p:cNvPr id="10" name="TextBox 9">
            <a:extLst>
              <a:ext uri="{FF2B5EF4-FFF2-40B4-BE49-F238E27FC236}">
                <a16:creationId xmlns:a16="http://schemas.microsoft.com/office/drawing/2014/main" id="{BC76822C-6A14-D4CE-1C1F-226CAF7866AE}"/>
              </a:ext>
            </a:extLst>
          </p:cNvPr>
          <p:cNvSpPr txBox="1"/>
          <p:nvPr/>
        </p:nvSpPr>
        <p:spPr>
          <a:xfrm>
            <a:off x="323903" y="5122712"/>
            <a:ext cx="576133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Для информирования населения используются знаки безопасности, установленные на подъездных путях к местам проведения работ.</a:t>
            </a:r>
          </a:p>
        </p:txBody>
      </p:sp>
      <p:pic>
        <p:nvPicPr>
          <p:cNvPr id="22" name="Picture 21">
            <a:extLst>
              <a:ext uri="{FF2B5EF4-FFF2-40B4-BE49-F238E27FC236}">
                <a16:creationId xmlns:a16="http://schemas.microsoft.com/office/drawing/2014/main" id="{4EF8BE65-D268-309B-3B50-364CD19F0F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5348" y="2622055"/>
            <a:ext cx="1325219" cy="1217082"/>
          </a:xfrm>
          <a:prstGeom prst="rect">
            <a:avLst/>
          </a:prstGeom>
        </p:spPr>
      </p:pic>
      <p:cxnSp>
        <p:nvCxnSpPr>
          <p:cNvPr id="25" name="Straight Arrow Connector 24">
            <a:extLst>
              <a:ext uri="{FF2B5EF4-FFF2-40B4-BE49-F238E27FC236}">
                <a16:creationId xmlns:a16="http://schemas.microsoft.com/office/drawing/2014/main" id="{B525B78B-DEC8-BE40-C89A-717A45FF710A}"/>
              </a:ext>
            </a:extLst>
          </p:cNvPr>
          <p:cNvCxnSpPr>
            <a:cxnSpLocks/>
            <a:endCxn id="23" idx="5"/>
          </p:cNvCxnSpPr>
          <p:nvPr/>
        </p:nvCxnSpPr>
        <p:spPr>
          <a:xfrm>
            <a:off x="2173857" y="3575653"/>
            <a:ext cx="1257498" cy="55001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4C13D0-175C-83E3-3A6D-323D82DF785F}"/>
              </a:ext>
            </a:extLst>
          </p:cNvPr>
          <p:cNvSpPr txBox="1"/>
          <p:nvPr/>
        </p:nvSpPr>
        <p:spPr>
          <a:xfrm rot="1415239">
            <a:off x="2549285" y="3579553"/>
            <a:ext cx="753732" cy="369332"/>
          </a:xfrm>
          <a:prstGeom prst="rect">
            <a:avLst/>
          </a:prstGeom>
          <a:noFill/>
        </p:spPr>
        <p:txBody>
          <a:bodyPr wrap="none" rtlCol="0">
            <a:spAutoFit/>
          </a:bodyPr>
          <a:lstStyle/>
          <a:p>
            <a:r>
              <a:rPr lang="en-GB" b="1" dirty="0" smtClean="0">
                <a:solidFill>
                  <a:srgbClr val="C00000"/>
                </a:solidFill>
              </a:rPr>
              <a:t>1</a:t>
            </a:r>
            <a:r>
              <a:rPr lang="ru-RU" b="1" dirty="0" smtClean="0">
                <a:solidFill>
                  <a:srgbClr val="C00000"/>
                </a:solidFill>
              </a:rPr>
              <a:t>0</a:t>
            </a:r>
            <a:r>
              <a:rPr lang="en-GB" b="1" dirty="0" smtClean="0">
                <a:solidFill>
                  <a:srgbClr val="C00000"/>
                </a:solidFill>
              </a:rPr>
              <a:t>0 </a:t>
            </a:r>
            <a:r>
              <a:rPr lang="ru-RU" b="1" dirty="0">
                <a:solidFill>
                  <a:srgbClr val="C00000"/>
                </a:solidFill>
              </a:rPr>
              <a:t>м</a:t>
            </a:r>
            <a:endParaRPr lang="en-GB" b="1" dirty="0">
              <a:solidFill>
                <a:srgbClr val="C00000"/>
              </a:solidFill>
            </a:endParaRPr>
          </a:p>
        </p:txBody>
      </p:sp>
      <p:cxnSp>
        <p:nvCxnSpPr>
          <p:cNvPr id="28" name="Straight Arrow Connector 27">
            <a:extLst>
              <a:ext uri="{FF2B5EF4-FFF2-40B4-BE49-F238E27FC236}">
                <a16:creationId xmlns:a16="http://schemas.microsoft.com/office/drawing/2014/main" id="{5BE3F225-135B-366C-8C8D-EA0322474D0E}"/>
              </a:ext>
            </a:extLst>
          </p:cNvPr>
          <p:cNvCxnSpPr>
            <a:cxnSpLocks/>
            <a:endCxn id="27" idx="5"/>
          </p:cNvCxnSpPr>
          <p:nvPr/>
        </p:nvCxnSpPr>
        <p:spPr>
          <a:xfrm>
            <a:off x="6135952" y="3576439"/>
            <a:ext cx="1052234" cy="47476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60EB69-F99D-F45B-AFD2-C6A335279F30}"/>
              </a:ext>
            </a:extLst>
          </p:cNvPr>
          <p:cNvSpPr txBox="1"/>
          <p:nvPr/>
        </p:nvSpPr>
        <p:spPr>
          <a:xfrm rot="1415239">
            <a:off x="6446415" y="3558774"/>
            <a:ext cx="753732" cy="369332"/>
          </a:xfrm>
          <a:prstGeom prst="rect">
            <a:avLst/>
          </a:prstGeom>
          <a:noFill/>
        </p:spPr>
        <p:txBody>
          <a:bodyPr wrap="none" rtlCol="0">
            <a:spAutoFit/>
          </a:bodyPr>
          <a:lstStyle/>
          <a:p>
            <a:r>
              <a:rPr lang="ru-RU" b="1" dirty="0" smtClean="0">
                <a:solidFill>
                  <a:srgbClr val="C00000"/>
                </a:solidFill>
              </a:rPr>
              <a:t>100</a:t>
            </a:r>
            <a:r>
              <a:rPr lang="en-GB" b="1" dirty="0" smtClean="0">
                <a:solidFill>
                  <a:srgbClr val="C00000"/>
                </a:solidFill>
              </a:rPr>
              <a:t> </a:t>
            </a:r>
            <a:r>
              <a:rPr lang="ru-RU" b="1" dirty="0">
                <a:solidFill>
                  <a:srgbClr val="C00000"/>
                </a:solidFill>
              </a:rPr>
              <a:t>м</a:t>
            </a:r>
            <a:endParaRPr lang="en-GB" b="1" dirty="0">
              <a:solidFill>
                <a:srgbClr val="C00000"/>
              </a:solidFill>
            </a:endParaRPr>
          </a:p>
        </p:txBody>
      </p:sp>
      <p:cxnSp>
        <p:nvCxnSpPr>
          <p:cNvPr id="31" name="Straight Arrow Connector 30">
            <a:extLst>
              <a:ext uri="{FF2B5EF4-FFF2-40B4-BE49-F238E27FC236}">
                <a16:creationId xmlns:a16="http://schemas.microsoft.com/office/drawing/2014/main" id="{4E1C5463-1284-2722-D329-AA08C5AE6C45}"/>
              </a:ext>
            </a:extLst>
          </p:cNvPr>
          <p:cNvCxnSpPr>
            <a:cxnSpLocks/>
            <a:endCxn id="30" idx="5"/>
          </p:cNvCxnSpPr>
          <p:nvPr/>
        </p:nvCxnSpPr>
        <p:spPr>
          <a:xfrm>
            <a:off x="10058095" y="3575653"/>
            <a:ext cx="904500" cy="42061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1443CA7-570C-8C32-64BE-F20A8CD2B877}"/>
              </a:ext>
            </a:extLst>
          </p:cNvPr>
          <p:cNvSpPr txBox="1"/>
          <p:nvPr/>
        </p:nvSpPr>
        <p:spPr>
          <a:xfrm rot="1415239">
            <a:off x="10355370" y="3540376"/>
            <a:ext cx="636713" cy="369332"/>
          </a:xfrm>
          <a:prstGeom prst="rect">
            <a:avLst/>
          </a:prstGeom>
          <a:noFill/>
        </p:spPr>
        <p:txBody>
          <a:bodyPr wrap="none" rtlCol="0">
            <a:spAutoFit/>
          </a:bodyPr>
          <a:lstStyle/>
          <a:p>
            <a:r>
              <a:rPr lang="ru-RU" b="1" dirty="0">
                <a:solidFill>
                  <a:srgbClr val="C00000"/>
                </a:solidFill>
              </a:rPr>
              <a:t>20</a:t>
            </a:r>
            <a:r>
              <a:rPr lang="en-GB" b="1" dirty="0">
                <a:solidFill>
                  <a:srgbClr val="C00000"/>
                </a:solidFill>
              </a:rPr>
              <a:t> </a:t>
            </a:r>
            <a:r>
              <a:rPr lang="ru-RU" b="1" dirty="0">
                <a:solidFill>
                  <a:srgbClr val="C00000"/>
                </a:solidFill>
              </a:rPr>
              <a:t>м</a:t>
            </a:r>
            <a:endParaRPr lang="en-GB" b="1" dirty="0">
              <a:solidFill>
                <a:srgbClr val="C00000"/>
              </a:solidFill>
            </a:endParaRPr>
          </a:p>
        </p:txBody>
      </p:sp>
      <p:pic>
        <p:nvPicPr>
          <p:cNvPr id="38" name="Picture 37">
            <a:extLst>
              <a:ext uri="{FF2B5EF4-FFF2-40B4-BE49-F238E27FC236}">
                <a16:creationId xmlns:a16="http://schemas.microsoft.com/office/drawing/2014/main" id="{AA8F5CAF-57FF-41DF-B28B-B2A98738F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7097" y="4619279"/>
            <a:ext cx="1858819" cy="1858819"/>
          </a:xfrm>
          <a:prstGeom prst="rect">
            <a:avLst/>
          </a:prstGeom>
        </p:spPr>
      </p:pic>
      <p:pic>
        <p:nvPicPr>
          <p:cNvPr id="39" name="Picture 38">
            <a:extLst>
              <a:ext uri="{FF2B5EF4-FFF2-40B4-BE49-F238E27FC236}">
                <a16:creationId xmlns:a16="http://schemas.microsoft.com/office/drawing/2014/main" id="{AD2D338A-3452-6E5D-F715-07C29FBBC9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3379" y="4926525"/>
            <a:ext cx="2447852" cy="1244325"/>
          </a:xfrm>
          <a:prstGeom prst="rect">
            <a:avLst/>
          </a:prstGeom>
        </p:spPr>
      </p:pic>
      <p:sp>
        <p:nvSpPr>
          <p:cNvPr id="40" name="Прямоугольник 4">
            <a:extLst>
              <a:ext uri="{FF2B5EF4-FFF2-40B4-BE49-F238E27FC236}">
                <a16:creationId xmlns:a16="http://schemas.microsoft.com/office/drawing/2014/main" id="{83383449-E0A0-8696-C1B3-634564163153}"/>
              </a:ext>
            </a:extLst>
          </p:cNvPr>
          <p:cNvSpPr/>
          <p:nvPr/>
        </p:nvSpPr>
        <p:spPr>
          <a:xfrm>
            <a:off x="352859" y="4640495"/>
            <a:ext cx="9826600" cy="348044"/>
          </a:xfrm>
          <a:prstGeom prst="rect">
            <a:avLst/>
          </a:prstGeom>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Запрещающие и предупреждающие знаки</a:t>
            </a:r>
          </a:p>
        </p:txBody>
      </p:sp>
      <p:sp>
        <p:nvSpPr>
          <p:cNvPr id="24" name="Slide Number Placeholder 11">
            <a:extLst>
              <a:ext uri="{FF2B5EF4-FFF2-40B4-BE49-F238E27FC236}">
                <a16:creationId xmlns:a16="http://schemas.microsoft.com/office/drawing/2014/main" id="{C557E60D-643C-7A42-AFCA-F1FD76014A5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10</a:t>
            </a:fld>
            <a:endParaRPr lang="ru-RU" dirty="0">
              <a:solidFill>
                <a:srgbClr val="89CA45"/>
              </a:solidFill>
              <a:latin typeface="Arial" panose="020B0604020202020204" pitchFamily="34" charset="0"/>
              <a:cs typeface="Arial" panose="020B0604020202020204" pitchFamily="34" charset="0"/>
            </a:endParaRPr>
          </a:p>
        </p:txBody>
      </p:sp>
      <p:pic>
        <p:nvPicPr>
          <p:cNvPr id="34"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1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outdoor, truck, transport&#10;&#10;Description automatically generated">
            <a:extLst>
              <a:ext uri="{FF2B5EF4-FFF2-40B4-BE49-F238E27FC236}">
                <a16:creationId xmlns:a16="http://schemas.microsoft.com/office/drawing/2014/main" id="{201D9DA5-320A-EB46-5814-D3D45D0DBC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0683" y="1140405"/>
            <a:ext cx="5436647" cy="2084048"/>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Вывозка древесины</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5926982" cy="88383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Вывозка древесины автомобильным транспортом</a:t>
            </a:r>
          </a:p>
          <a:p>
            <a:pPr>
              <a:lnSpc>
                <a:spcPct val="110000"/>
              </a:lnSpc>
            </a:pPr>
            <a:r>
              <a:rPr lang="ru-RU" sz="1600" dirty="0">
                <a:latin typeface="Arial" panose="020B0604020202020204" pitchFamily="34" charset="0"/>
                <a:cs typeface="Arial" panose="020B0604020202020204" pitchFamily="34" charset="0"/>
              </a:rPr>
              <a:t>Вывозка древесины из леса производится автомобилями-</a:t>
            </a:r>
            <a:r>
              <a:rPr lang="ru-RU" sz="1600" dirty="0" err="1">
                <a:latin typeface="Arial" panose="020B0604020202020204" pitchFamily="34" charset="0"/>
                <a:cs typeface="Arial" panose="020B0604020202020204" pitchFamily="34" charset="0"/>
              </a:rPr>
              <a:t>сортиментовозами</a:t>
            </a:r>
            <a:endParaRPr lang="ru-RU"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27D621-DF81-9C50-DBD6-2DFFAFA9A64A}"/>
              </a:ext>
            </a:extLst>
          </p:cNvPr>
          <p:cNvSpPr txBox="1"/>
          <p:nvPr/>
        </p:nvSpPr>
        <p:spPr>
          <a:xfrm>
            <a:off x="5088835" y="3487088"/>
            <a:ext cx="6768495" cy="250889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Сплав древесины при заготовке в сплавной зоне</a:t>
            </a:r>
          </a:p>
          <a:p>
            <a:pPr>
              <a:lnSpc>
                <a:spcPct val="110000"/>
              </a:lnSpc>
            </a:pPr>
            <a:r>
              <a:rPr lang="ru-RU" sz="1600" dirty="0">
                <a:latin typeface="Arial" panose="020B0604020202020204" pitchFamily="34" charset="0"/>
                <a:cs typeface="Arial" panose="020B0604020202020204" pitchFamily="34" charset="0"/>
              </a:rPr>
              <a:t>При заготовке в сплавной зоне сортименты с лесосек вывозятся в места временного накопления древесины в межнавигационный период до наступления навигации (период навигации весна-осень).</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Сброска древесины на воду и формирование плотов производится в  заливах Братского водохранилища.</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Сформированные плоты буксируются катером до базы  Филиала.</a:t>
            </a:r>
          </a:p>
        </p:txBody>
      </p:sp>
      <p:pic>
        <p:nvPicPr>
          <p:cNvPr id="24" name="Picture 23" descr="A picture containing outdoor, water, sky, grass&#10;&#10;Description automatically generated">
            <a:extLst>
              <a:ext uri="{FF2B5EF4-FFF2-40B4-BE49-F238E27FC236}">
                <a16:creationId xmlns:a16="http://schemas.microsoft.com/office/drawing/2014/main" id="{AEC1DB2D-2537-AD17-80C1-DA927E440A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670" y="3562241"/>
            <a:ext cx="4542130" cy="2679857"/>
          </a:xfrm>
          <a:prstGeom prst="rect">
            <a:avLst/>
          </a:prstGeom>
          <a:ln>
            <a:noFill/>
          </a:ln>
          <a:effectLst>
            <a:softEdge rad="112500"/>
          </a:effectLst>
        </p:spPr>
      </p:pic>
      <p:sp>
        <p:nvSpPr>
          <p:cNvPr id="8" name="Freeform: Shape 7">
            <a:extLst>
              <a:ext uri="{FF2B5EF4-FFF2-40B4-BE49-F238E27FC236}">
                <a16:creationId xmlns:a16="http://schemas.microsoft.com/office/drawing/2014/main" id="{A1DD8060-4814-6B47-6C27-90026A43FE42}"/>
              </a:ext>
            </a:extLst>
          </p:cNvPr>
          <p:cNvSpPr/>
          <p:nvPr/>
        </p:nvSpPr>
        <p:spPr>
          <a:xfrm>
            <a:off x="10705382" y="2790645"/>
            <a:ext cx="215660" cy="69011"/>
          </a:xfrm>
          <a:custGeom>
            <a:avLst/>
            <a:gdLst>
              <a:gd name="connsiteX0" fmla="*/ 0 w 215660"/>
              <a:gd name="connsiteY0" fmla="*/ 6470 h 69011"/>
              <a:gd name="connsiteX1" fmla="*/ 2156 w 215660"/>
              <a:gd name="connsiteY1" fmla="*/ 69011 h 69011"/>
              <a:gd name="connsiteX2" fmla="*/ 215660 w 215660"/>
              <a:gd name="connsiteY2" fmla="*/ 60385 h 69011"/>
              <a:gd name="connsiteX3" fmla="*/ 215660 w 215660"/>
              <a:gd name="connsiteY3" fmla="*/ 0 h 69011"/>
              <a:gd name="connsiteX4" fmla="*/ 0 w 215660"/>
              <a:gd name="connsiteY4" fmla="*/ 6470 h 6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0" h="69011">
                <a:moveTo>
                  <a:pt x="0" y="6470"/>
                </a:moveTo>
                <a:cubicBezTo>
                  <a:pt x="719" y="27317"/>
                  <a:pt x="1437" y="48164"/>
                  <a:pt x="2156" y="69011"/>
                </a:cubicBezTo>
                <a:lnTo>
                  <a:pt x="215660" y="60385"/>
                </a:lnTo>
                <a:lnTo>
                  <a:pt x="215660" y="0"/>
                </a:lnTo>
                <a:lnTo>
                  <a:pt x="0" y="647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1">
            <a:extLst>
              <a:ext uri="{FF2B5EF4-FFF2-40B4-BE49-F238E27FC236}">
                <a16:creationId xmlns:a16="http://schemas.microsoft.com/office/drawing/2014/main" id="{9F991B27-539C-5247-B653-075310CA9A46}"/>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11</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4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Очистка мест рубок</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1152000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 соответствии с требованиями Приложения N 1 к приказу Минприроды России от 17.01.2022 N 23 «Виды лесосечных работ, порядок и последовательность их выполнения» очистка мест рубок производится следующими способами*:</a:t>
            </a: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035C089-9D97-D147-6AEB-F1EBFD10DC9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5412" y="2211168"/>
            <a:ext cx="3600000" cy="2699999"/>
          </a:xfrm>
          <a:prstGeom prst="rect">
            <a:avLst/>
          </a:prstGeom>
          <a:ln>
            <a:noFill/>
          </a:ln>
          <a:effectLst>
            <a:softEdge rad="112500"/>
          </a:effectLst>
        </p:spPr>
      </p:pic>
      <p:pic>
        <p:nvPicPr>
          <p:cNvPr id="13" name="Picture 12" descr="A large bonfire in the woods&#10;&#10;Description automatically generated with medium confidence">
            <a:extLst>
              <a:ext uri="{FF2B5EF4-FFF2-40B4-BE49-F238E27FC236}">
                <a16:creationId xmlns:a16="http://schemas.microsoft.com/office/drawing/2014/main" id="{F839E934-81ED-7623-1D9A-447DABEE1B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04429" y="2211168"/>
            <a:ext cx="3600000" cy="2700000"/>
          </a:xfrm>
          <a:prstGeom prst="rect">
            <a:avLst/>
          </a:prstGeom>
          <a:ln>
            <a:noFill/>
          </a:ln>
          <a:effectLst>
            <a:softEdge rad="112500"/>
          </a:effectLst>
        </p:spPr>
      </p:pic>
      <p:sp>
        <p:nvSpPr>
          <p:cNvPr id="8" name="TextBox 7">
            <a:extLst>
              <a:ext uri="{FF2B5EF4-FFF2-40B4-BE49-F238E27FC236}">
                <a16:creationId xmlns:a16="http://schemas.microsoft.com/office/drawing/2014/main" id="{AE9A1DFF-3BBC-B22B-B599-93F53F7240B9}"/>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89CA45"/>
                </a:solidFill>
                <a:latin typeface="Arial" panose="020B0604020202020204" pitchFamily="34" charset="0"/>
                <a:cs typeface="Arial" panose="020B0604020202020204" pitchFamily="34" charset="0"/>
              </a:rPr>
              <a:t>*Указанные способы очистки мест рубок при необходимости могут применяться комбинированно</a:t>
            </a:r>
            <a:endParaRPr lang="ru-RU" sz="1100" dirty="0">
              <a:solidFill>
                <a:srgbClr val="89CA45"/>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98BC9A8-12DF-D717-8635-5D2F5A606300}"/>
              </a:ext>
            </a:extLst>
          </p:cNvPr>
          <p:cNvSpPr/>
          <p:nvPr/>
        </p:nvSpPr>
        <p:spPr>
          <a:xfrm>
            <a:off x="4333291" y="4911167"/>
            <a:ext cx="3342276"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a:solidFill>
                  <a:schemeClr val="tx1"/>
                </a:solidFill>
                <a:latin typeface="Arial" panose="020B0604020202020204" pitchFamily="34" charset="0"/>
                <a:cs typeface="Arial" panose="020B0604020202020204" pitchFamily="34" charset="0"/>
              </a:rPr>
              <a:t>Сбором порубочных остатков в кучи и валы с последующим сжиганием их в пожаробезопасный период</a:t>
            </a:r>
          </a:p>
          <a:p>
            <a:pPr algn="ctr"/>
            <a:endParaRPr lang="en-GB" dirty="0"/>
          </a:p>
        </p:txBody>
      </p:sp>
      <p:sp>
        <p:nvSpPr>
          <p:cNvPr id="11" name="Rectangle: Rounded Corners 10">
            <a:extLst>
              <a:ext uri="{FF2B5EF4-FFF2-40B4-BE49-F238E27FC236}">
                <a16:creationId xmlns:a16="http://schemas.microsoft.com/office/drawing/2014/main" id="{48DE7474-D7BE-EAC7-64E1-ED8338DB9482}"/>
              </a:ext>
            </a:extLst>
          </p:cNvPr>
          <p:cNvSpPr/>
          <p:nvPr/>
        </p:nvSpPr>
        <p:spPr>
          <a:xfrm>
            <a:off x="442999" y="4911167"/>
            <a:ext cx="3522413"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endParaRPr lang="ru-RU" sz="1800" b="1" dirty="0">
              <a:solidFill>
                <a:srgbClr val="0F6A36"/>
              </a:solidFill>
              <a:latin typeface="Arial" panose="020B0604020202020204" pitchFamily="34" charset="0"/>
              <a:cs typeface="Arial" panose="020B0604020202020204" pitchFamily="34" charset="0"/>
            </a:endParaRPr>
          </a:p>
          <a:p>
            <a:pPr>
              <a:lnSpc>
                <a:spcPct val="110000"/>
              </a:lnSpc>
            </a:pPr>
            <a:r>
              <a:rPr lang="ru-RU" sz="1600" dirty="0">
                <a:solidFill>
                  <a:schemeClr val="tx1"/>
                </a:solidFill>
                <a:latin typeface="Arial" panose="020B0604020202020204" pitchFamily="34" charset="0"/>
                <a:cs typeface="Arial" panose="020B0604020202020204" pitchFamily="34" charset="0"/>
              </a:rPr>
              <a:t>Укладкой порубочных остатков на волоки с целью их укрепления и предохранения почвы от сильного уплотнения и повреждения при трелевке</a:t>
            </a:r>
            <a:endParaRPr lang="en-GB" sz="1600" dirty="0">
              <a:solidFill>
                <a:schemeClr val="tx1"/>
              </a:solidFill>
              <a:latin typeface="Arial" panose="020B0604020202020204" pitchFamily="34" charset="0"/>
              <a:cs typeface="Arial" panose="020B0604020202020204" pitchFamily="34" charset="0"/>
            </a:endParaRPr>
          </a:p>
          <a:p>
            <a:pPr algn="ctr"/>
            <a:endParaRPr lang="en-GB" dirty="0"/>
          </a:p>
        </p:txBody>
      </p:sp>
      <p:sp>
        <p:nvSpPr>
          <p:cNvPr id="12" name="Slide Number Placeholder 11">
            <a:extLst>
              <a:ext uri="{FF2B5EF4-FFF2-40B4-BE49-F238E27FC236}">
                <a16:creationId xmlns:a16="http://schemas.microsoft.com/office/drawing/2014/main" id="{7507F71D-C258-964C-8E06-3F116882156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12</a:t>
            </a:fld>
            <a:endParaRPr lang="ru-RU" dirty="0">
              <a:solidFill>
                <a:srgbClr val="89CA45"/>
              </a:solidFill>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a:blip r:embed="rId5"/>
          <a:stretch>
            <a:fillRect/>
          </a:stretch>
        </p:blipFill>
        <p:spPr>
          <a:xfrm>
            <a:off x="8113286" y="2211168"/>
            <a:ext cx="3647454" cy="2545658"/>
          </a:xfrm>
          <a:prstGeom prst="rect">
            <a:avLst/>
          </a:prstGeom>
          <a:ln>
            <a:noFill/>
          </a:ln>
          <a:effectLst>
            <a:softEdge rad="112500"/>
          </a:effectLst>
        </p:spPr>
      </p:pic>
      <p:sp>
        <p:nvSpPr>
          <p:cNvPr id="16" name="Rectangle: Rounded Corners 9">
            <a:extLst>
              <a:ext uri="{FF2B5EF4-FFF2-40B4-BE49-F238E27FC236}">
                <a16:creationId xmlns:a16="http://schemas.microsoft.com/office/drawing/2014/main" id="{698BC9A8-12DF-D717-8635-5D2F5A606300}"/>
              </a:ext>
            </a:extLst>
          </p:cNvPr>
          <p:cNvSpPr/>
          <p:nvPr/>
        </p:nvSpPr>
        <p:spPr>
          <a:xfrm>
            <a:off x="8172308" y="4911167"/>
            <a:ext cx="3600000"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smtClean="0">
                <a:solidFill>
                  <a:schemeClr val="tx1"/>
                </a:solidFill>
                <a:latin typeface="Arial" panose="020B0604020202020204" pitchFamily="34" charset="0"/>
                <a:cs typeface="Arial" panose="020B0604020202020204" pitchFamily="34" charset="0"/>
              </a:rPr>
              <a:t>Измельчение порубочных остатков на отрезки и разбрасывание их по лесосеки с обязательным приземлением</a:t>
            </a:r>
            <a:endParaRPr lang="ru-RU" sz="1600" dirty="0">
              <a:solidFill>
                <a:schemeClr val="tx1"/>
              </a:solidFill>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141903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27F6927-CD45-1147-8AF0-33C531DA8163}"/>
              </a:ext>
            </a:extLst>
          </p:cNvPr>
          <p:cNvPicPr>
            <a:picLocks noChangeAspect="1"/>
          </p:cNvPicPr>
          <p:nvPr/>
        </p:nvPicPr>
        <p:blipFill>
          <a:blip r:embed="rId2"/>
          <a:stretch>
            <a:fillRect/>
          </a:stretch>
        </p:blipFill>
        <p:spPr>
          <a:xfrm>
            <a:off x="7651253" y="3000609"/>
            <a:ext cx="3207061" cy="2551855"/>
          </a:xfrm>
          <a:prstGeom prst="rect">
            <a:avLst/>
          </a:prstGeom>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Лесовосстановление</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69" y="1327336"/>
            <a:ext cx="11519999" cy="1967205"/>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Лесовосстановление осуществляется естественным, искусственным или комбинированным способом в целях восстановления вырубленных, погибших, поврежденных лесов, а также сохранения полезных функций лесов, их биологического разнообразия.</a:t>
            </a:r>
          </a:p>
          <a:p>
            <a:pPr>
              <a:lnSpc>
                <a:spcPct val="110000"/>
              </a:lnSpc>
            </a:pPr>
            <a:r>
              <a:rPr lang="ru-RU" sz="1600" dirty="0">
                <a:latin typeface="Arial" panose="020B0604020202020204" pitchFamily="34" charset="0"/>
                <a:cs typeface="Arial" panose="020B0604020202020204" pitchFamily="34" charset="0"/>
              </a:rPr>
              <a:t>Работы по лесовосстановлению проводятся в соответствии с проектами освоения лесов и Правилами лесовосстановления</a:t>
            </a:r>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Преимущественно проводится естественное (92,7%) лесовосстановление, искусственное составляет 6,0% и комбинированное – 1,3%. </a:t>
            </a:r>
          </a:p>
        </p:txBody>
      </p:sp>
      <p:sp>
        <p:nvSpPr>
          <p:cNvPr id="12" name="TextBox 11">
            <a:extLst>
              <a:ext uri="{FF2B5EF4-FFF2-40B4-BE49-F238E27FC236}">
                <a16:creationId xmlns:a16="http://schemas.microsoft.com/office/drawing/2014/main" id="{9327D621-DF81-9C50-DBD6-2DFFAFA9A64A}"/>
              </a:ext>
            </a:extLst>
          </p:cNvPr>
          <p:cNvSpPr txBox="1"/>
          <p:nvPr/>
        </p:nvSpPr>
        <p:spPr>
          <a:xfrm>
            <a:off x="334667" y="3432102"/>
            <a:ext cx="11519999" cy="2779735"/>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Естественное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В ходе естественного восстановления: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создаются наиболее устойчивые и продуктивные леса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оказывается меньшее воздействие на почву</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качестве мер содействия естественному лесовосстановлению используются: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подроста и молодняка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минерализация почвы (для лучшего укоренения семян)</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источников обсеменения - семенных деревьев, групп, куртин, полос</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обсеменение за счет прилегающих стен леса</a:t>
            </a:r>
          </a:p>
        </p:txBody>
      </p:sp>
      <p:sp>
        <p:nvSpPr>
          <p:cNvPr id="11" name="TextBox 10">
            <a:extLst>
              <a:ext uri="{FF2B5EF4-FFF2-40B4-BE49-F238E27FC236}">
                <a16:creationId xmlns:a16="http://schemas.microsoft.com/office/drawing/2014/main" id="{E9E3C255-FA36-3E47-8825-DDD535F0A0D3}"/>
              </a:ext>
            </a:extLst>
          </p:cNvPr>
          <p:cNvSpPr txBox="1"/>
          <p:nvPr/>
        </p:nvSpPr>
        <p:spPr>
          <a:xfrm>
            <a:off x="9856804" y="4933109"/>
            <a:ext cx="1997862" cy="817245"/>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dirty="0">
                <a:solidFill>
                  <a:schemeClr val="tx1"/>
                </a:solidFill>
                <a:latin typeface="Arial" panose="020B0604020202020204" pitchFamily="34" charset="0"/>
                <a:cs typeface="Arial" panose="020B0604020202020204" pitchFamily="34" charset="0"/>
              </a:rPr>
              <a:t>Оставление семенных деревьев при сплошной рубке</a:t>
            </a:r>
          </a:p>
        </p:txBody>
      </p:sp>
      <p:sp>
        <p:nvSpPr>
          <p:cNvPr id="7" name="TextBox 6">
            <a:extLst>
              <a:ext uri="{FF2B5EF4-FFF2-40B4-BE49-F238E27FC236}">
                <a16:creationId xmlns:a16="http://schemas.microsoft.com/office/drawing/2014/main" id="{47F61066-8D53-0A0C-ED35-A4F597018AED}"/>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89CA45"/>
                </a:solidFill>
                <a:latin typeface="Arial" panose="020B0604020202020204" pitchFamily="34" charset="0"/>
                <a:cs typeface="Arial" panose="020B0604020202020204" pitchFamily="34" charset="0"/>
              </a:rPr>
              <a:t>*Утверждены приказом Минприроды России от 29.12.2021 </a:t>
            </a:r>
            <a:r>
              <a:rPr lang="en-US" sz="1100" b="1" dirty="0">
                <a:solidFill>
                  <a:srgbClr val="89CA45"/>
                </a:solidFill>
                <a:latin typeface="Arial" panose="020B0604020202020204" pitchFamily="34" charset="0"/>
                <a:cs typeface="Arial" panose="020B0604020202020204" pitchFamily="34" charset="0"/>
              </a:rPr>
              <a:t>N 1024</a:t>
            </a:r>
            <a:endParaRPr lang="ru-RU" sz="1100" dirty="0">
              <a:solidFill>
                <a:srgbClr val="89CA45"/>
              </a:solidFill>
              <a:latin typeface="Arial" panose="020B0604020202020204" pitchFamily="34" charset="0"/>
              <a:cs typeface="Arial" panose="020B0604020202020204" pitchFamily="34" charset="0"/>
            </a:endParaRPr>
          </a:p>
        </p:txBody>
      </p:sp>
      <p:sp>
        <p:nvSpPr>
          <p:cNvPr id="13" name="Slide Number Placeholder 11">
            <a:extLst>
              <a:ext uri="{FF2B5EF4-FFF2-40B4-BE49-F238E27FC236}">
                <a16:creationId xmlns:a16="http://schemas.microsoft.com/office/drawing/2014/main" id="{92AC5058-CA4D-804F-9683-8F072B9C76E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13</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20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69636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Искусственное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лесов осуществляется путем создания лесных культур: посадки сеянцев, саженцев, или посева семян главных лесных пород.</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проводится там, где не обеспечивается полноценное естественное восстановление.</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При проведении работ по искусственному лесовосстановлению проводятся следующие мероприятия:</a:t>
            </a:r>
          </a:p>
        </p:txBody>
      </p:sp>
      <p:sp>
        <p:nvSpPr>
          <p:cNvPr id="19" name="Freeform: Shape 17">
            <a:extLst>
              <a:ext uri="{FF2B5EF4-FFF2-40B4-BE49-F238E27FC236}">
                <a16:creationId xmlns:a16="http://schemas.microsoft.com/office/drawing/2014/main" id="{6062524B-8E1F-7548-8089-76275D5215C0}"/>
              </a:ext>
            </a:extLst>
          </p:cNvPr>
          <p:cNvSpPr/>
          <p:nvPr/>
        </p:nvSpPr>
        <p:spPr>
          <a:xfrm>
            <a:off x="9399270" y="3327085"/>
            <a:ext cx="2085551" cy="1233860"/>
          </a:xfrm>
          <a:custGeom>
            <a:avLst/>
            <a:gdLst>
              <a:gd name="connsiteX0" fmla="*/ 1104785 w 2773997"/>
              <a:gd name="connsiteY0" fmla="*/ 193159 h 1817081"/>
              <a:gd name="connsiteX1" fmla="*/ 1070280 w 2773997"/>
              <a:gd name="connsiteY1" fmla="*/ 195316 h 1817081"/>
              <a:gd name="connsiteX2" fmla="*/ 1059497 w 2773997"/>
              <a:gd name="connsiteY2" fmla="*/ 199629 h 1817081"/>
              <a:gd name="connsiteX3" fmla="*/ 1033617 w 2773997"/>
              <a:gd name="connsiteY3" fmla="*/ 206099 h 1817081"/>
              <a:gd name="connsiteX4" fmla="*/ 1027148 w 2773997"/>
              <a:gd name="connsiteY4" fmla="*/ 208255 h 1817081"/>
              <a:gd name="connsiteX5" fmla="*/ 1018521 w 2773997"/>
              <a:gd name="connsiteY5" fmla="*/ 210412 h 1817081"/>
              <a:gd name="connsiteX6" fmla="*/ 1005581 w 2773997"/>
              <a:gd name="connsiteY6" fmla="*/ 214725 h 1817081"/>
              <a:gd name="connsiteX7" fmla="*/ 986172 w 2773997"/>
              <a:gd name="connsiteY7" fmla="*/ 234135 h 1817081"/>
              <a:gd name="connsiteX8" fmla="*/ 979702 w 2773997"/>
              <a:gd name="connsiteY8" fmla="*/ 244918 h 1817081"/>
              <a:gd name="connsiteX9" fmla="*/ 977546 w 2773997"/>
              <a:gd name="connsiteY9" fmla="*/ 251388 h 1817081"/>
              <a:gd name="connsiteX10" fmla="*/ 971076 w 2773997"/>
              <a:gd name="connsiteY10" fmla="*/ 260014 h 1817081"/>
              <a:gd name="connsiteX11" fmla="*/ 962449 w 2773997"/>
              <a:gd name="connsiteY11" fmla="*/ 272954 h 1817081"/>
              <a:gd name="connsiteX12" fmla="*/ 951666 w 2773997"/>
              <a:gd name="connsiteY12" fmla="*/ 288050 h 1817081"/>
              <a:gd name="connsiteX13" fmla="*/ 947353 w 2773997"/>
              <a:gd name="connsiteY13" fmla="*/ 296676 h 1817081"/>
              <a:gd name="connsiteX14" fmla="*/ 938727 w 2773997"/>
              <a:gd name="connsiteY14" fmla="*/ 305303 h 1817081"/>
              <a:gd name="connsiteX15" fmla="*/ 927944 w 2773997"/>
              <a:gd name="connsiteY15" fmla="*/ 318242 h 1817081"/>
              <a:gd name="connsiteX16" fmla="*/ 915004 w 2773997"/>
              <a:gd name="connsiteY16" fmla="*/ 329025 h 1817081"/>
              <a:gd name="connsiteX17" fmla="*/ 910691 w 2773997"/>
              <a:gd name="connsiteY17" fmla="*/ 335495 h 1817081"/>
              <a:gd name="connsiteX18" fmla="*/ 882655 w 2773997"/>
              <a:gd name="connsiteY18" fmla="*/ 361374 h 1817081"/>
              <a:gd name="connsiteX19" fmla="*/ 865402 w 2773997"/>
              <a:gd name="connsiteY19" fmla="*/ 367844 h 1817081"/>
              <a:gd name="connsiteX20" fmla="*/ 854619 w 2773997"/>
              <a:gd name="connsiteY20" fmla="*/ 374314 h 1817081"/>
              <a:gd name="connsiteX21" fmla="*/ 848149 w 2773997"/>
              <a:gd name="connsiteY21" fmla="*/ 380784 h 1817081"/>
              <a:gd name="connsiteX22" fmla="*/ 839523 w 2773997"/>
              <a:gd name="connsiteY22" fmla="*/ 382940 h 1817081"/>
              <a:gd name="connsiteX23" fmla="*/ 802861 w 2773997"/>
              <a:gd name="connsiteY23" fmla="*/ 410976 h 1817081"/>
              <a:gd name="connsiteX24" fmla="*/ 794234 w 2773997"/>
              <a:gd name="connsiteY24" fmla="*/ 413133 h 1817081"/>
              <a:gd name="connsiteX25" fmla="*/ 774825 w 2773997"/>
              <a:gd name="connsiteY25" fmla="*/ 421759 h 1817081"/>
              <a:gd name="connsiteX26" fmla="*/ 761885 w 2773997"/>
              <a:gd name="connsiteY26" fmla="*/ 430386 h 1817081"/>
              <a:gd name="connsiteX27" fmla="*/ 720910 w 2773997"/>
              <a:gd name="connsiteY27" fmla="*/ 445482 h 1817081"/>
              <a:gd name="connsiteX28" fmla="*/ 682091 w 2773997"/>
              <a:gd name="connsiteY28" fmla="*/ 458422 h 1817081"/>
              <a:gd name="connsiteX29" fmla="*/ 662681 w 2773997"/>
              <a:gd name="connsiteY29" fmla="*/ 471361 h 1817081"/>
              <a:gd name="connsiteX30" fmla="*/ 643272 w 2773997"/>
              <a:gd name="connsiteY30" fmla="*/ 484301 h 1817081"/>
              <a:gd name="connsiteX31" fmla="*/ 621706 w 2773997"/>
              <a:gd name="connsiteY31" fmla="*/ 495084 h 1817081"/>
              <a:gd name="connsiteX32" fmla="*/ 613080 w 2773997"/>
              <a:gd name="connsiteY32" fmla="*/ 503710 h 1817081"/>
              <a:gd name="connsiteX33" fmla="*/ 600140 w 2773997"/>
              <a:gd name="connsiteY33" fmla="*/ 512337 h 1817081"/>
              <a:gd name="connsiteX34" fmla="*/ 593670 w 2773997"/>
              <a:gd name="connsiteY34" fmla="*/ 518806 h 1817081"/>
              <a:gd name="connsiteX35" fmla="*/ 574261 w 2773997"/>
              <a:gd name="connsiteY35" fmla="*/ 542529 h 1817081"/>
              <a:gd name="connsiteX36" fmla="*/ 563478 w 2773997"/>
              <a:gd name="connsiteY36" fmla="*/ 555469 h 1817081"/>
              <a:gd name="connsiteX37" fmla="*/ 554851 w 2773997"/>
              <a:gd name="connsiteY37" fmla="*/ 572722 h 1817081"/>
              <a:gd name="connsiteX38" fmla="*/ 533285 w 2773997"/>
              <a:gd name="connsiteY38" fmla="*/ 607227 h 1817081"/>
              <a:gd name="connsiteX39" fmla="*/ 516032 w 2773997"/>
              <a:gd name="connsiteY39" fmla="*/ 650359 h 1817081"/>
              <a:gd name="connsiteX40" fmla="*/ 509563 w 2773997"/>
              <a:gd name="connsiteY40" fmla="*/ 682708 h 1817081"/>
              <a:gd name="connsiteX41" fmla="*/ 503093 w 2773997"/>
              <a:gd name="connsiteY41" fmla="*/ 721527 h 1817081"/>
              <a:gd name="connsiteX42" fmla="*/ 498780 w 2773997"/>
              <a:gd name="connsiteY42" fmla="*/ 749563 h 1817081"/>
              <a:gd name="connsiteX43" fmla="*/ 494466 w 2773997"/>
              <a:gd name="connsiteY43" fmla="*/ 768972 h 1817081"/>
              <a:gd name="connsiteX44" fmla="*/ 490153 w 2773997"/>
              <a:gd name="connsiteY44" fmla="*/ 797008 h 1817081"/>
              <a:gd name="connsiteX45" fmla="*/ 483683 w 2773997"/>
              <a:gd name="connsiteY45" fmla="*/ 866020 h 1817081"/>
              <a:gd name="connsiteX46" fmla="*/ 475057 w 2773997"/>
              <a:gd name="connsiteY46" fmla="*/ 878959 h 1817081"/>
              <a:gd name="connsiteX47" fmla="*/ 449178 w 2773997"/>
              <a:gd name="connsiteY47" fmla="*/ 924248 h 1817081"/>
              <a:gd name="connsiteX48" fmla="*/ 434081 w 2773997"/>
              <a:gd name="connsiteY48" fmla="*/ 939344 h 1817081"/>
              <a:gd name="connsiteX49" fmla="*/ 416829 w 2773997"/>
              <a:gd name="connsiteY49" fmla="*/ 947971 h 1817081"/>
              <a:gd name="connsiteX50" fmla="*/ 401732 w 2773997"/>
              <a:gd name="connsiteY50" fmla="*/ 956597 h 1817081"/>
              <a:gd name="connsiteX51" fmla="*/ 371540 w 2773997"/>
              <a:gd name="connsiteY51" fmla="*/ 973850 h 1817081"/>
              <a:gd name="connsiteX52" fmla="*/ 360757 w 2773997"/>
              <a:gd name="connsiteY52" fmla="*/ 980320 h 1817081"/>
              <a:gd name="connsiteX53" fmla="*/ 345661 w 2773997"/>
              <a:gd name="connsiteY53" fmla="*/ 982476 h 1817081"/>
              <a:gd name="connsiteX54" fmla="*/ 330565 w 2773997"/>
              <a:gd name="connsiteY54" fmla="*/ 986789 h 1817081"/>
              <a:gd name="connsiteX55" fmla="*/ 324095 w 2773997"/>
              <a:gd name="connsiteY55" fmla="*/ 988946 h 1817081"/>
              <a:gd name="connsiteX56" fmla="*/ 317625 w 2773997"/>
              <a:gd name="connsiteY56" fmla="*/ 997572 h 1817081"/>
              <a:gd name="connsiteX57" fmla="*/ 298215 w 2773997"/>
              <a:gd name="connsiteY57" fmla="*/ 1012669 h 1817081"/>
              <a:gd name="connsiteX58" fmla="*/ 280963 w 2773997"/>
              <a:gd name="connsiteY58" fmla="*/ 1036391 h 1817081"/>
              <a:gd name="connsiteX59" fmla="*/ 272336 w 2773997"/>
              <a:gd name="connsiteY59" fmla="*/ 1066584 h 1817081"/>
              <a:gd name="connsiteX60" fmla="*/ 268023 w 2773997"/>
              <a:gd name="connsiteY60" fmla="*/ 1083837 h 1817081"/>
              <a:gd name="connsiteX61" fmla="*/ 265866 w 2773997"/>
              <a:gd name="connsiteY61" fmla="*/ 1105403 h 1817081"/>
              <a:gd name="connsiteX62" fmla="*/ 259397 w 2773997"/>
              <a:gd name="connsiteY62" fmla="*/ 1139908 h 1817081"/>
              <a:gd name="connsiteX63" fmla="*/ 255083 w 2773997"/>
              <a:gd name="connsiteY63" fmla="*/ 1189510 h 1817081"/>
              <a:gd name="connsiteX64" fmla="*/ 250770 w 2773997"/>
              <a:gd name="connsiteY64" fmla="*/ 1206763 h 1817081"/>
              <a:gd name="connsiteX65" fmla="*/ 244300 w 2773997"/>
              <a:gd name="connsiteY65" fmla="*/ 1230486 h 1817081"/>
              <a:gd name="connsiteX66" fmla="*/ 239987 w 2773997"/>
              <a:gd name="connsiteY66" fmla="*/ 1254208 h 1817081"/>
              <a:gd name="connsiteX67" fmla="*/ 242144 w 2773997"/>
              <a:gd name="connsiteY67" fmla="*/ 1351255 h 1817081"/>
              <a:gd name="connsiteX68" fmla="*/ 250770 w 2773997"/>
              <a:gd name="connsiteY68" fmla="*/ 1366352 h 1817081"/>
              <a:gd name="connsiteX69" fmla="*/ 255083 w 2773997"/>
              <a:gd name="connsiteY69" fmla="*/ 1374978 h 1817081"/>
              <a:gd name="connsiteX70" fmla="*/ 259397 w 2773997"/>
              <a:gd name="connsiteY70" fmla="*/ 1387918 h 1817081"/>
              <a:gd name="connsiteX71" fmla="*/ 268023 w 2773997"/>
              <a:gd name="connsiteY71" fmla="*/ 1405171 h 1817081"/>
              <a:gd name="connsiteX72" fmla="*/ 270180 w 2773997"/>
              <a:gd name="connsiteY72" fmla="*/ 1413797 h 1817081"/>
              <a:gd name="connsiteX73" fmla="*/ 278806 w 2773997"/>
              <a:gd name="connsiteY73" fmla="*/ 1424580 h 1817081"/>
              <a:gd name="connsiteX74" fmla="*/ 285276 w 2773997"/>
              <a:gd name="connsiteY74" fmla="*/ 1437520 h 1817081"/>
              <a:gd name="connsiteX75" fmla="*/ 293902 w 2773997"/>
              <a:gd name="connsiteY75" fmla="*/ 1443989 h 1817081"/>
              <a:gd name="connsiteX76" fmla="*/ 298215 w 2773997"/>
              <a:gd name="connsiteY76" fmla="*/ 1448303 h 1817081"/>
              <a:gd name="connsiteX77" fmla="*/ 339191 w 2773997"/>
              <a:gd name="connsiteY77" fmla="*/ 1487122 h 1817081"/>
              <a:gd name="connsiteX78" fmla="*/ 358600 w 2773997"/>
              <a:gd name="connsiteY78" fmla="*/ 1495748 h 1817081"/>
              <a:gd name="connsiteX79" fmla="*/ 382323 w 2773997"/>
              <a:gd name="connsiteY79" fmla="*/ 1504374 h 1817081"/>
              <a:gd name="connsiteX80" fmla="*/ 390949 w 2773997"/>
              <a:gd name="connsiteY80" fmla="*/ 1508688 h 1817081"/>
              <a:gd name="connsiteX81" fmla="*/ 403889 w 2773997"/>
              <a:gd name="connsiteY81" fmla="*/ 1510844 h 1817081"/>
              <a:gd name="connsiteX82" fmla="*/ 414672 w 2773997"/>
              <a:gd name="connsiteY82" fmla="*/ 1513001 h 1817081"/>
              <a:gd name="connsiteX83" fmla="*/ 427612 w 2773997"/>
              <a:gd name="connsiteY83" fmla="*/ 1517314 h 1817081"/>
              <a:gd name="connsiteX84" fmla="*/ 451334 w 2773997"/>
              <a:gd name="connsiteY84" fmla="*/ 1521627 h 1817081"/>
              <a:gd name="connsiteX85" fmla="*/ 468587 w 2773997"/>
              <a:gd name="connsiteY85" fmla="*/ 1532410 h 1817081"/>
              <a:gd name="connsiteX86" fmla="*/ 477214 w 2773997"/>
              <a:gd name="connsiteY86" fmla="*/ 1538880 h 1817081"/>
              <a:gd name="connsiteX87" fmla="*/ 494466 w 2773997"/>
              <a:gd name="connsiteY87" fmla="*/ 1549663 h 1817081"/>
              <a:gd name="connsiteX88" fmla="*/ 498780 w 2773997"/>
              <a:gd name="connsiteY88" fmla="*/ 1562603 h 1817081"/>
              <a:gd name="connsiteX89" fmla="*/ 505249 w 2773997"/>
              <a:gd name="connsiteY89" fmla="*/ 1577699 h 1817081"/>
              <a:gd name="connsiteX90" fmla="*/ 507406 w 2773997"/>
              <a:gd name="connsiteY90" fmla="*/ 1590638 h 1817081"/>
              <a:gd name="connsiteX91" fmla="*/ 513876 w 2773997"/>
              <a:gd name="connsiteY91" fmla="*/ 1612205 h 1817081"/>
              <a:gd name="connsiteX92" fmla="*/ 516032 w 2773997"/>
              <a:gd name="connsiteY92" fmla="*/ 1627301 h 1817081"/>
              <a:gd name="connsiteX93" fmla="*/ 520346 w 2773997"/>
              <a:gd name="connsiteY93" fmla="*/ 1655337 h 1817081"/>
              <a:gd name="connsiteX94" fmla="*/ 524659 w 2773997"/>
              <a:gd name="connsiteY94" fmla="*/ 1661806 h 1817081"/>
              <a:gd name="connsiteX95" fmla="*/ 535442 w 2773997"/>
              <a:gd name="connsiteY95" fmla="*/ 1679059 h 1817081"/>
              <a:gd name="connsiteX96" fmla="*/ 544068 w 2773997"/>
              <a:gd name="connsiteY96" fmla="*/ 1698469 h 1817081"/>
              <a:gd name="connsiteX97" fmla="*/ 550538 w 2773997"/>
              <a:gd name="connsiteY97" fmla="*/ 1704938 h 1817081"/>
              <a:gd name="connsiteX98" fmla="*/ 567791 w 2773997"/>
              <a:gd name="connsiteY98" fmla="*/ 1722191 h 1817081"/>
              <a:gd name="connsiteX99" fmla="*/ 595827 w 2773997"/>
              <a:gd name="connsiteY99" fmla="*/ 1728661 h 1817081"/>
              <a:gd name="connsiteX100" fmla="*/ 615236 w 2773997"/>
              <a:gd name="connsiteY100" fmla="*/ 1732974 h 1817081"/>
              <a:gd name="connsiteX101" fmla="*/ 647585 w 2773997"/>
              <a:gd name="connsiteY101" fmla="*/ 1737288 h 1817081"/>
              <a:gd name="connsiteX102" fmla="*/ 675621 w 2773997"/>
              <a:gd name="connsiteY102" fmla="*/ 1735131 h 1817081"/>
              <a:gd name="connsiteX103" fmla="*/ 690717 w 2773997"/>
              <a:gd name="connsiteY103" fmla="*/ 1730818 h 1817081"/>
              <a:gd name="connsiteX104" fmla="*/ 705814 w 2773997"/>
              <a:gd name="connsiteY104" fmla="*/ 1728661 h 1817081"/>
              <a:gd name="connsiteX105" fmla="*/ 738163 w 2773997"/>
              <a:gd name="connsiteY105" fmla="*/ 1730818 h 1817081"/>
              <a:gd name="connsiteX106" fmla="*/ 774825 w 2773997"/>
              <a:gd name="connsiteY106" fmla="*/ 1739444 h 1817081"/>
              <a:gd name="connsiteX107" fmla="*/ 841680 w 2773997"/>
              <a:gd name="connsiteY107" fmla="*/ 1735131 h 1817081"/>
              <a:gd name="connsiteX108" fmla="*/ 876185 w 2773997"/>
              <a:gd name="connsiteY108" fmla="*/ 1735131 h 1817081"/>
              <a:gd name="connsiteX109" fmla="*/ 915004 w 2773997"/>
              <a:gd name="connsiteY109" fmla="*/ 1752384 h 1817081"/>
              <a:gd name="connsiteX110" fmla="*/ 947353 w 2773997"/>
              <a:gd name="connsiteY110" fmla="*/ 1767480 h 1817081"/>
              <a:gd name="connsiteX111" fmla="*/ 1012051 w 2773997"/>
              <a:gd name="connsiteY111" fmla="*/ 1765323 h 1817081"/>
              <a:gd name="connsiteX112" fmla="*/ 1046557 w 2773997"/>
              <a:gd name="connsiteY112" fmla="*/ 1758854 h 1817081"/>
              <a:gd name="connsiteX113" fmla="*/ 1063810 w 2773997"/>
              <a:gd name="connsiteY113" fmla="*/ 1754540 h 1817081"/>
              <a:gd name="connsiteX114" fmla="*/ 1085376 w 2773997"/>
              <a:gd name="connsiteY114" fmla="*/ 1752384 h 1817081"/>
              <a:gd name="connsiteX115" fmla="*/ 1100472 w 2773997"/>
              <a:gd name="connsiteY115" fmla="*/ 1754540 h 1817081"/>
              <a:gd name="connsiteX116" fmla="*/ 1191049 w 2773997"/>
              <a:gd name="connsiteY116" fmla="*/ 1748071 h 1817081"/>
              <a:gd name="connsiteX117" fmla="*/ 1229868 w 2773997"/>
              <a:gd name="connsiteY117" fmla="*/ 1754540 h 1817081"/>
              <a:gd name="connsiteX118" fmla="*/ 1270844 w 2773997"/>
              <a:gd name="connsiteY118" fmla="*/ 1763167 h 1817081"/>
              <a:gd name="connsiteX119" fmla="*/ 1316132 w 2773997"/>
              <a:gd name="connsiteY119" fmla="*/ 1765323 h 1817081"/>
              <a:gd name="connsiteX120" fmla="*/ 1354951 w 2773997"/>
              <a:gd name="connsiteY120" fmla="*/ 1767480 h 1817081"/>
              <a:gd name="connsiteX121" fmla="*/ 1387300 w 2773997"/>
              <a:gd name="connsiteY121" fmla="*/ 1769637 h 1817081"/>
              <a:gd name="connsiteX122" fmla="*/ 1415336 w 2773997"/>
              <a:gd name="connsiteY122" fmla="*/ 1767480 h 1817081"/>
              <a:gd name="connsiteX123" fmla="*/ 1458468 w 2773997"/>
              <a:gd name="connsiteY123" fmla="*/ 1745914 h 1817081"/>
              <a:gd name="connsiteX124" fmla="*/ 1497287 w 2773997"/>
              <a:gd name="connsiteY124" fmla="*/ 1711408 h 1817081"/>
              <a:gd name="connsiteX125" fmla="*/ 1514540 w 2773997"/>
              <a:gd name="connsiteY125" fmla="*/ 1694155 h 1817081"/>
              <a:gd name="connsiteX126" fmla="*/ 1553359 w 2773997"/>
              <a:gd name="connsiteY126" fmla="*/ 1672589 h 1817081"/>
              <a:gd name="connsiteX127" fmla="*/ 1570612 w 2773997"/>
              <a:gd name="connsiteY127" fmla="*/ 1670433 h 1817081"/>
              <a:gd name="connsiteX128" fmla="*/ 1624527 w 2773997"/>
              <a:gd name="connsiteY128" fmla="*/ 1674746 h 1817081"/>
              <a:gd name="connsiteX129" fmla="*/ 1639623 w 2773997"/>
              <a:gd name="connsiteY129" fmla="*/ 1676903 h 1817081"/>
              <a:gd name="connsiteX130" fmla="*/ 1680598 w 2773997"/>
              <a:gd name="connsiteY130" fmla="*/ 1696312 h 1817081"/>
              <a:gd name="connsiteX131" fmla="*/ 1693538 w 2773997"/>
              <a:gd name="connsiteY131" fmla="*/ 1702782 h 1817081"/>
              <a:gd name="connsiteX132" fmla="*/ 1715104 w 2773997"/>
              <a:gd name="connsiteY132" fmla="*/ 1717878 h 1817081"/>
              <a:gd name="connsiteX133" fmla="*/ 1769019 w 2773997"/>
              <a:gd name="connsiteY133" fmla="*/ 1739444 h 1817081"/>
              <a:gd name="connsiteX134" fmla="*/ 1805681 w 2773997"/>
              <a:gd name="connsiteY134" fmla="*/ 1754540 h 1817081"/>
              <a:gd name="connsiteX135" fmla="*/ 1825091 w 2773997"/>
              <a:gd name="connsiteY135" fmla="*/ 1756697 h 1817081"/>
              <a:gd name="connsiteX136" fmla="*/ 1846657 w 2773997"/>
              <a:gd name="connsiteY136" fmla="*/ 1761010 h 1817081"/>
              <a:gd name="connsiteX137" fmla="*/ 1924295 w 2773997"/>
              <a:gd name="connsiteY137" fmla="*/ 1754540 h 1817081"/>
              <a:gd name="connsiteX138" fmla="*/ 1976053 w 2773997"/>
              <a:gd name="connsiteY138" fmla="*/ 1748071 h 1817081"/>
              <a:gd name="connsiteX139" fmla="*/ 2070944 w 2773997"/>
              <a:gd name="connsiteY139" fmla="*/ 1754540 h 1817081"/>
              <a:gd name="connsiteX140" fmla="*/ 2105449 w 2773997"/>
              <a:gd name="connsiteY140" fmla="*/ 1758854 h 1817081"/>
              <a:gd name="connsiteX141" fmla="*/ 2142112 w 2773997"/>
              <a:gd name="connsiteY141" fmla="*/ 1748071 h 1817081"/>
              <a:gd name="connsiteX142" fmla="*/ 2176617 w 2773997"/>
              <a:gd name="connsiteY142" fmla="*/ 1732974 h 1817081"/>
              <a:gd name="connsiteX143" fmla="*/ 2243472 w 2773997"/>
              <a:gd name="connsiteY143" fmla="*/ 1679059 h 1817081"/>
              <a:gd name="connsiteX144" fmla="*/ 2267195 w 2773997"/>
              <a:gd name="connsiteY144" fmla="*/ 1661806 h 1817081"/>
              <a:gd name="connsiteX145" fmla="*/ 2282291 w 2773997"/>
              <a:gd name="connsiteY145" fmla="*/ 1648867 h 1817081"/>
              <a:gd name="connsiteX146" fmla="*/ 2306466 w 2773997"/>
              <a:gd name="connsiteY146" fmla="*/ 1634014 h 1817081"/>
              <a:gd name="connsiteX147" fmla="*/ 2306377 w 2773997"/>
              <a:gd name="connsiteY147" fmla="*/ 1634217 h 1817081"/>
              <a:gd name="connsiteX148" fmla="*/ 2304061 w 2773997"/>
              <a:gd name="connsiteY148" fmla="*/ 1636527 h 1817081"/>
              <a:gd name="connsiteX149" fmla="*/ 2305373 w 2773997"/>
              <a:gd name="connsiteY149" fmla="*/ 1636490 h 1817081"/>
              <a:gd name="connsiteX150" fmla="*/ 2306377 w 2773997"/>
              <a:gd name="connsiteY150" fmla="*/ 1634217 h 1817081"/>
              <a:gd name="connsiteX151" fmla="*/ 2311151 w 2773997"/>
              <a:gd name="connsiteY151" fmla="*/ 1629455 h 1817081"/>
              <a:gd name="connsiteX152" fmla="*/ 2327580 w 2773997"/>
              <a:gd name="connsiteY152" fmla="*/ 1614361 h 1817081"/>
              <a:gd name="connsiteX153" fmla="*/ 2370712 w 2773997"/>
              <a:gd name="connsiteY153" fmla="*/ 1577699 h 1817081"/>
              <a:gd name="connsiteX154" fmla="*/ 2403061 w 2773997"/>
              <a:gd name="connsiteY154" fmla="*/ 1532410 h 1817081"/>
              <a:gd name="connsiteX155" fmla="*/ 2405217 w 2773997"/>
              <a:gd name="connsiteY155" fmla="*/ 1513001 h 1817081"/>
              <a:gd name="connsiteX156" fmla="*/ 2364242 w 2773997"/>
              <a:gd name="connsiteY156" fmla="*/ 1415954 h 1817081"/>
              <a:gd name="connsiteX157" fmla="*/ 2327580 w 2773997"/>
              <a:gd name="connsiteY157" fmla="*/ 1364195 h 1817081"/>
              <a:gd name="connsiteX158" fmla="*/ 2290917 w 2773997"/>
              <a:gd name="connsiteY158" fmla="*/ 1323220 h 1817081"/>
              <a:gd name="connsiteX159" fmla="*/ 2275821 w 2773997"/>
              <a:gd name="connsiteY159" fmla="*/ 1305967 h 1817081"/>
              <a:gd name="connsiteX160" fmla="*/ 2262881 w 2773997"/>
              <a:gd name="connsiteY160" fmla="*/ 1288714 h 1817081"/>
              <a:gd name="connsiteX161" fmla="*/ 2243472 w 2773997"/>
              <a:gd name="connsiteY161" fmla="*/ 1269305 h 1817081"/>
              <a:gd name="connsiteX162" fmla="*/ 2208966 w 2773997"/>
              <a:gd name="connsiteY162" fmla="*/ 1230486 h 1817081"/>
              <a:gd name="connsiteX163" fmla="*/ 2167991 w 2773997"/>
              <a:gd name="connsiteY163" fmla="*/ 1191667 h 1817081"/>
              <a:gd name="connsiteX164" fmla="*/ 2129172 w 2773997"/>
              <a:gd name="connsiteY164" fmla="*/ 1150691 h 1817081"/>
              <a:gd name="connsiteX165" fmla="*/ 2092510 w 2773997"/>
              <a:gd name="connsiteY165" fmla="*/ 1116186 h 1817081"/>
              <a:gd name="connsiteX166" fmla="*/ 2049378 w 2773997"/>
              <a:gd name="connsiteY166" fmla="*/ 1079523 h 1817081"/>
              <a:gd name="connsiteX167" fmla="*/ 2014872 w 2773997"/>
              <a:gd name="connsiteY167" fmla="*/ 1066584 h 1817081"/>
              <a:gd name="connsiteX168" fmla="*/ 1984680 w 2773997"/>
              <a:gd name="connsiteY168" fmla="*/ 1057957 h 1817081"/>
              <a:gd name="connsiteX169" fmla="*/ 1950174 w 2773997"/>
              <a:gd name="connsiteY169" fmla="*/ 1038548 h 1817081"/>
              <a:gd name="connsiteX170" fmla="*/ 1941548 w 2773997"/>
              <a:gd name="connsiteY170" fmla="*/ 1029922 h 1817081"/>
              <a:gd name="connsiteX171" fmla="*/ 1911355 w 2773997"/>
              <a:gd name="connsiteY171" fmla="*/ 1004042 h 1817081"/>
              <a:gd name="connsiteX172" fmla="*/ 1889789 w 2773997"/>
              <a:gd name="connsiteY172" fmla="*/ 986789 h 1817081"/>
              <a:gd name="connsiteX173" fmla="*/ 1838031 w 2773997"/>
              <a:gd name="connsiteY173" fmla="*/ 932874 h 1817081"/>
              <a:gd name="connsiteX174" fmla="*/ 1822934 w 2773997"/>
              <a:gd name="connsiteY174" fmla="*/ 917778 h 1817081"/>
              <a:gd name="connsiteX175" fmla="*/ 1794898 w 2773997"/>
              <a:gd name="connsiteY175" fmla="*/ 896212 h 1817081"/>
              <a:gd name="connsiteX176" fmla="*/ 1781959 w 2773997"/>
              <a:gd name="connsiteY176" fmla="*/ 889742 h 1817081"/>
              <a:gd name="connsiteX177" fmla="*/ 1769019 w 2773997"/>
              <a:gd name="connsiteY177" fmla="*/ 881116 h 1817081"/>
              <a:gd name="connsiteX178" fmla="*/ 1710791 w 2773997"/>
              <a:gd name="connsiteY178" fmla="*/ 872489 h 1817081"/>
              <a:gd name="connsiteX179" fmla="*/ 1641780 w 2773997"/>
              <a:gd name="connsiteY179" fmla="*/ 883272 h 1817081"/>
              <a:gd name="connsiteX180" fmla="*/ 1620214 w 2773997"/>
              <a:gd name="connsiteY180" fmla="*/ 894055 h 1817081"/>
              <a:gd name="connsiteX181" fmla="*/ 1598648 w 2773997"/>
              <a:gd name="connsiteY181" fmla="*/ 896212 h 1817081"/>
              <a:gd name="connsiteX182" fmla="*/ 1581395 w 2773997"/>
              <a:gd name="connsiteY182" fmla="*/ 898369 h 1817081"/>
              <a:gd name="connsiteX183" fmla="*/ 1561985 w 2773997"/>
              <a:gd name="connsiteY183" fmla="*/ 894055 h 1817081"/>
              <a:gd name="connsiteX184" fmla="*/ 1516697 w 2773997"/>
              <a:gd name="connsiteY184" fmla="*/ 889742 h 1817081"/>
              <a:gd name="connsiteX185" fmla="*/ 1482191 w 2773997"/>
              <a:gd name="connsiteY185" fmla="*/ 876803 h 1817081"/>
              <a:gd name="connsiteX186" fmla="*/ 1449842 w 2773997"/>
              <a:gd name="connsiteY186" fmla="*/ 857393 h 1817081"/>
              <a:gd name="connsiteX187" fmla="*/ 1443372 w 2773997"/>
              <a:gd name="connsiteY187" fmla="*/ 853080 h 1817081"/>
              <a:gd name="connsiteX188" fmla="*/ 1432589 w 2773997"/>
              <a:gd name="connsiteY188" fmla="*/ 840140 h 1817081"/>
              <a:gd name="connsiteX189" fmla="*/ 1426119 w 2773997"/>
              <a:gd name="connsiteY189" fmla="*/ 831514 h 1817081"/>
              <a:gd name="connsiteX190" fmla="*/ 1400240 w 2773997"/>
              <a:gd name="connsiteY190" fmla="*/ 794852 h 1817081"/>
              <a:gd name="connsiteX191" fmla="*/ 1391614 w 2773997"/>
              <a:gd name="connsiteY191" fmla="*/ 768972 h 1817081"/>
              <a:gd name="connsiteX192" fmla="*/ 1387300 w 2773997"/>
              <a:gd name="connsiteY192" fmla="*/ 751720 h 1817081"/>
              <a:gd name="connsiteX193" fmla="*/ 1380831 w 2773997"/>
              <a:gd name="connsiteY193" fmla="*/ 734467 h 1817081"/>
              <a:gd name="connsiteX194" fmla="*/ 1376517 w 2773997"/>
              <a:gd name="connsiteY194" fmla="*/ 717214 h 1817081"/>
              <a:gd name="connsiteX195" fmla="*/ 1372204 w 2773997"/>
              <a:gd name="connsiteY195" fmla="*/ 702118 h 1817081"/>
              <a:gd name="connsiteX196" fmla="*/ 1370048 w 2773997"/>
              <a:gd name="connsiteY196" fmla="*/ 687022 h 1817081"/>
              <a:gd name="connsiteX197" fmla="*/ 1363578 w 2773997"/>
              <a:gd name="connsiteY197" fmla="*/ 676238 h 1817081"/>
              <a:gd name="connsiteX198" fmla="*/ 1350638 w 2773997"/>
              <a:gd name="connsiteY198" fmla="*/ 652516 h 1817081"/>
              <a:gd name="connsiteX199" fmla="*/ 1326915 w 2773997"/>
              <a:gd name="connsiteY199" fmla="*/ 622323 h 1817081"/>
              <a:gd name="connsiteX200" fmla="*/ 1311819 w 2773997"/>
              <a:gd name="connsiteY200" fmla="*/ 596444 h 1817081"/>
              <a:gd name="connsiteX201" fmla="*/ 1303193 w 2773997"/>
              <a:gd name="connsiteY201" fmla="*/ 585661 h 1817081"/>
              <a:gd name="connsiteX202" fmla="*/ 1294566 w 2773997"/>
              <a:gd name="connsiteY202" fmla="*/ 570565 h 1817081"/>
              <a:gd name="connsiteX203" fmla="*/ 1268687 w 2773997"/>
              <a:gd name="connsiteY203" fmla="*/ 529589 h 1817081"/>
              <a:gd name="connsiteX204" fmla="*/ 1260061 w 2773997"/>
              <a:gd name="connsiteY204" fmla="*/ 508023 h 1817081"/>
              <a:gd name="connsiteX205" fmla="*/ 1249278 w 2773997"/>
              <a:gd name="connsiteY205" fmla="*/ 473518 h 1817081"/>
              <a:gd name="connsiteX206" fmla="*/ 1247121 w 2773997"/>
              <a:gd name="connsiteY206" fmla="*/ 387254 h 1817081"/>
              <a:gd name="connsiteX207" fmla="*/ 1240651 w 2773997"/>
              <a:gd name="connsiteY207" fmla="*/ 367844 h 1817081"/>
              <a:gd name="connsiteX208" fmla="*/ 1236338 w 2773997"/>
              <a:gd name="connsiteY208" fmla="*/ 341965 h 1817081"/>
              <a:gd name="connsiteX209" fmla="*/ 1234181 w 2773997"/>
              <a:gd name="connsiteY209" fmla="*/ 331182 h 1817081"/>
              <a:gd name="connsiteX210" fmla="*/ 1232025 w 2773997"/>
              <a:gd name="connsiteY210" fmla="*/ 313929 h 1817081"/>
              <a:gd name="connsiteX211" fmla="*/ 1225555 w 2773997"/>
              <a:gd name="connsiteY211" fmla="*/ 253544 h 1817081"/>
              <a:gd name="connsiteX212" fmla="*/ 1214772 w 2773997"/>
              <a:gd name="connsiteY212" fmla="*/ 236291 h 1817081"/>
              <a:gd name="connsiteX213" fmla="*/ 1175953 w 2773997"/>
              <a:gd name="connsiteY213" fmla="*/ 208255 h 1817081"/>
              <a:gd name="connsiteX214" fmla="*/ 1169483 w 2773997"/>
              <a:gd name="connsiteY214" fmla="*/ 201786 h 1817081"/>
              <a:gd name="connsiteX215" fmla="*/ 1152231 w 2773997"/>
              <a:gd name="connsiteY215" fmla="*/ 199629 h 1817081"/>
              <a:gd name="connsiteX216" fmla="*/ 1104785 w 2773997"/>
              <a:gd name="connsiteY216" fmla="*/ 193159 h 1817081"/>
              <a:gd name="connsiteX217" fmla="*/ 0 w 2773997"/>
              <a:gd name="connsiteY217" fmla="*/ 0 h 1817081"/>
              <a:gd name="connsiteX218" fmla="*/ 2773997 w 2773997"/>
              <a:gd name="connsiteY218" fmla="*/ 0 h 1817081"/>
              <a:gd name="connsiteX219" fmla="*/ 2773997 w 2773997"/>
              <a:gd name="connsiteY219" fmla="*/ 1817081 h 1817081"/>
              <a:gd name="connsiteX220" fmla="*/ 0 w 2773997"/>
              <a:gd name="connsiteY220" fmla="*/ 1817081 h 181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2773997" h="1817081">
                <a:moveTo>
                  <a:pt x="1104785" y="193159"/>
                </a:moveTo>
                <a:cubicBezTo>
                  <a:pt x="1093283" y="193878"/>
                  <a:pt x="1081688" y="193686"/>
                  <a:pt x="1070280" y="195316"/>
                </a:cubicBezTo>
                <a:cubicBezTo>
                  <a:pt x="1066448" y="195863"/>
                  <a:pt x="1063211" y="198537"/>
                  <a:pt x="1059497" y="199629"/>
                </a:cubicBezTo>
                <a:cubicBezTo>
                  <a:pt x="1050966" y="202138"/>
                  <a:pt x="1042053" y="203287"/>
                  <a:pt x="1033617" y="206099"/>
                </a:cubicBezTo>
                <a:cubicBezTo>
                  <a:pt x="1031461" y="206818"/>
                  <a:pt x="1029333" y="207631"/>
                  <a:pt x="1027148" y="208255"/>
                </a:cubicBezTo>
                <a:cubicBezTo>
                  <a:pt x="1024298" y="209069"/>
                  <a:pt x="1021360" y="209560"/>
                  <a:pt x="1018521" y="210412"/>
                </a:cubicBezTo>
                <a:cubicBezTo>
                  <a:pt x="1014166" y="211718"/>
                  <a:pt x="1009218" y="211997"/>
                  <a:pt x="1005581" y="214725"/>
                </a:cubicBezTo>
                <a:cubicBezTo>
                  <a:pt x="1003009" y="216654"/>
                  <a:pt x="990485" y="229103"/>
                  <a:pt x="986172" y="234135"/>
                </a:cubicBezTo>
                <a:cubicBezTo>
                  <a:pt x="981859" y="239167"/>
                  <a:pt x="981577" y="241169"/>
                  <a:pt x="979702" y="244918"/>
                </a:cubicBezTo>
                <a:cubicBezTo>
                  <a:pt x="978685" y="246951"/>
                  <a:pt x="978674" y="249414"/>
                  <a:pt x="977546" y="251388"/>
                </a:cubicBezTo>
                <a:cubicBezTo>
                  <a:pt x="975763" y="254509"/>
                  <a:pt x="972981" y="256966"/>
                  <a:pt x="971076" y="260014"/>
                </a:cubicBezTo>
                <a:cubicBezTo>
                  <a:pt x="962371" y="273942"/>
                  <a:pt x="971239" y="264164"/>
                  <a:pt x="962449" y="272954"/>
                </a:cubicBezTo>
                <a:cubicBezTo>
                  <a:pt x="957864" y="286712"/>
                  <a:pt x="963946" y="271677"/>
                  <a:pt x="951666" y="288050"/>
                </a:cubicBezTo>
                <a:cubicBezTo>
                  <a:pt x="949737" y="290622"/>
                  <a:pt x="949282" y="294104"/>
                  <a:pt x="947353" y="296676"/>
                </a:cubicBezTo>
                <a:cubicBezTo>
                  <a:pt x="944913" y="299929"/>
                  <a:pt x="941447" y="302280"/>
                  <a:pt x="938727" y="305303"/>
                </a:cubicBezTo>
                <a:cubicBezTo>
                  <a:pt x="934971" y="309476"/>
                  <a:pt x="931914" y="314272"/>
                  <a:pt x="927944" y="318242"/>
                </a:cubicBezTo>
                <a:cubicBezTo>
                  <a:pt x="923974" y="322212"/>
                  <a:pt x="918974" y="325055"/>
                  <a:pt x="915004" y="329025"/>
                </a:cubicBezTo>
                <a:cubicBezTo>
                  <a:pt x="913171" y="330858"/>
                  <a:pt x="912378" y="333527"/>
                  <a:pt x="910691" y="335495"/>
                </a:cubicBezTo>
                <a:cubicBezTo>
                  <a:pt x="905579" y="341459"/>
                  <a:pt x="884595" y="360119"/>
                  <a:pt x="882655" y="361374"/>
                </a:cubicBezTo>
                <a:cubicBezTo>
                  <a:pt x="877498" y="364711"/>
                  <a:pt x="870979" y="365270"/>
                  <a:pt x="865402" y="367844"/>
                </a:cubicBezTo>
                <a:cubicBezTo>
                  <a:pt x="861596" y="369601"/>
                  <a:pt x="857972" y="371799"/>
                  <a:pt x="854619" y="374314"/>
                </a:cubicBezTo>
                <a:cubicBezTo>
                  <a:pt x="852179" y="376144"/>
                  <a:pt x="850797" y="379271"/>
                  <a:pt x="848149" y="380784"/>
                </a:cubicBezTo>
                <a:cubicBezTo>
                  <a:pt x="845576" y="382254"/>
                  <a:pt x="842398" y="382221"/>
                  <a:pt x="839523" y="382940"/>
                </a:cubicBezTo>
                <a:cubicBezTo>
                  <a:pt x="832297" y="388962"/>
                  <a:pt x="815108" y="405533"/>
                  <a:pt x="802861" y="410976"/>
                </a:cubicBezTo>
                <a:cubicBezTo>
                  <a:pt x="800152" y="412180"/>
                  <a:pt x="797001" y="412069"/>
                  <a:pt x="794234" y="413133"/>
                </a:cubicBezTo>
                <a:cubicBezTo>
                  <a:pt x="787626" y="415674"/>
                  <a:pt x="781072" y="418427"/>
                  <a:pt x="774825" y="421759"/>
                </a:cubicBezTo>
                <a:cubicBezTo>
                  <a:pt x="770251" y="424199"/>
                  <a:pt x="766522" y="428068"/>
                  <a:pt x="761885" y="430386"/>
                </a:cubicBezTo>
                <a:cubicBezTo>
                  <a:pt x="729807" y="446425"/>
                  <a:pt x="745758" y="436785"/>
                  <a:pt x="720910" y="445482"/>
                </a:cubicBezTo>
                <a:cubicBezTo>
                  <a:pt x="682191" y="459033"/>
                  <a:pt x="705351" y="453769"/>
                  <a:pt x="682091" y="458422"/>
                </a:cubicBezTo>
                <a:cubicBezTo>
                  <a:pt x="655757" y="479488"/>
                  <a:pt x="684533" y="457704"/>
                  <a:pt x="662681" y="471361"/>
                </a:cubicBezTo>
                <a:cubicBezTo>
                  <a:pt x="648229" y="480393"/>
                  <a:pt x="660021" y="475927"/>
                  <a:pt x="643272" y="484301"/>
                </a:cubicBezTo>
                <a:cubicBezTo>
                  <a:pt x="631648" y="490113"/>
                  <a:pt x="632505" y="486685"/>
                  <a:pt x="621706" y="495084"/>
                </a:cubicBezTo>
                <a:cubicBezTo>
                  <a:pt x="618496" y="497580"/>
                  <a:pt x="616255" y="501170"/>
                  <a:pt x="613080" y="503710"/>
                </a:cubicBezTo>
                <a:cubicBezTo>
                  <a:pt x="609032" y="506948"/>
                  <a:pt x="604232" y="509154"/>
                  <a:pt x="600140" y="512337"/>
                </a:cubicBezTo>
                <a:cubicBezTo>
                  <a:pt x="597733" y="514209"/>
                  <a:pt x="595655" y="516490"/>
                  <a:pt x="593670" y="518806"/>
                </a:cubicBezTo>
                <a:cubicBezTo>
                  <a:pt x="587021" y="526563"/>
                  <a:pt x="580756" y="534642"/>
                  <a:pt x="574261" y="542529"/>
                </a:cubicBezTo>
                <a:cubicBezTo>
                  <a:pt x="570692" y="546863"/>
                  <a:pt x="565989" y="550447"/>
                  <a:pt x="563478" y="555469"/>
                </a:cubicBezTo>
                <a:cubicBezTo>
                  <a:pt x="560602" y="561220"/>
                  <a:pt x="558091" y="567168"/>
                  <a:pt x="554851" y="572722"/>
                </a:cubicBezTo>
                <a:cubicBezTo>
                  <a:pt x="548017" y="584438"/>
                  <a:pt x="538502" y="594707"/>
                  <a:pt x="533285" y="607227"/>
                </a:cubicBezTo>
                <a:cubicBezTo>
                  <a:pt x="520140" y="638776"/>
                  <a:pt x="525783" y="624356"/>
                  <a:pt x="516032" y="650359"/>
                </a:cubicBezTo>
                <a:cubicBezTo>
                  <a:pt x="509871" y="693495"/>
                  <a:pt x="518802" y="634667"/>
                  <a:pt x="509563" y="682708"/>
                </a:cubicBezTo>
                <a:cubicBezTo>
                  <a:pt x="507086" y="695590"/>
                  <a:pt x="504949" y="708541"/>
                  <a:pt x="503093" y="721527"/>
                </a:cubicBezTo>
                <a:cubicBezTo>
                  <a:pt x="502060" y="728754"/>
                  <a:pt x="500272" y="742102"/>
                  <a:pt x="498780" y="749563"/>
                </a:cubicBezTo>
                <a:cubicBezTo>
                  <a:pt x="494900" y="768966"/>
                  <a:pt x="498236" y="746352"/>
                  <a:pt x="494466" y="768972"/>
                </a:cubicBezTo>
                <a:cubicBezTo>
                  <a:pt x="492912" y="778299"/>
                  <a:pt x="491591" y="787663"/>
                  <a:pt x="490153" y="797008"/>
                </a:cubicBezTo>
                <a:cubicBezTo>
                  <a:pt x="489634" y="808958"/>
                  <a:pt x="490817" y="848186"/>
                  <a:pt x="483683" y="866020"/>
                </a:cubicBezTo>
                <a:cubicBezTo>
                  <a:pt x="481758" y="870833"/>
                  <a:pt x="477598" y="874441"/>
                  <a:pt x="475057" y="878959"/>
                </a:cubicBezTo>
                <a:cubicBezTo>
                  <a:pt x="468034" y="891444"/>
                  <a:pt x="459315" y="914111"/>
                  <a:pt x="449178" y="924248"/>
                </a:cubicBezTo>
                <a:cubicBezTo>
                  <a:pt x="444146" y="929280"/>
                  <a:pt x="440002" y="935396"/>
                  <a:pt x="434081" y="939344"/>
                </a:cubicBezTo>
                <a:cubicBezTo>
                  <a:pt x="412045" y="954036"/>
                  <a:pt x="448461" y="930398"/>
                  <a:pt x="416829" y="947971"/>
                </a:cubicBezTo>
                <a:cubicBezTo>
                  <a:pt x="397246" y="958850"/>
                  <a:pt x="417391" y="951377"/>
                  <a:pt x="401732" y="956597"/>
                </a:cubicBezTo>
                <a:cubicBezTo>
                  <a:pt x="368027" y="981878"/>
                  <a:pt x="399406" y="961184"/>
                  <a:pt x="371540" y="973850"/>
                </a:cubicBezTo>
                <a:cubicBezTo>
                  <a:pt x="367724" y="975585"/>
                  <a:pt x="364734" y="978995"/>
                  <a:pt x="360757" y="980320"/>
                </a:cubicBezTo>
                <a:cubicBezTo>
                  <a:pt x="355935" y="981927"/>
                  <a:pt x="350693" y="981757"/>
                  <a:pt x="345661" y="982476"/>
                </a:cubicBezTo>
                <a:lnTo>
                  <a:pt x="330565" y="986789"/>
                </a:lnTo>
                <a:cubicBezTo>
                  <a:pt x="328388" y="987442"/>
                  <a:pt x="325841" y="987491"/>
                  <a:pt x="324095" y="988946"/>
                </a:cubicBezTo>
                <a:cubicBezTo>
                  <a:pt x="321334" y="991247"/>
                  <a:pt x="320275" y="995143"/>
                  <a:pt x="317625" y="997572"/>
                </a:cubicBezTo>
                <a:cubicBezTo>
                  <a:pt x="311583" y="1003111"/>
                  <a:pt x="303335" y="1006268"/>
                  <a:pt x="298215" y="1012669"/>
                </a:cubicBezTo>
                <a:cubicBezTo>
                  <a:pt x="293499" y="1018564"/>
                  <a:pt x="284093" y="1029685"/>
                  <a:pt x="280963" y="1036391"/>
                </a:cubicBezTo>
                <a:cubicBezTo>
                  <a:pt x="274343" y="1050578"/>
                  <a:pt x="275289" y="1053790"/>
                  <a:pt x="272336" y="1066584"/>
                </a:cubicBezTo>
                <a:cubicBezTo>
                  <a:pt x="271003" y="1072360"/>
                  <a:pt x="269461" y="1078086"/>
                  <a:pt x="268023" y="1083837"/>
                </a:cubicBezTo>
                <a:cubicBezTo>
                  <a:pt x="267304" y="1091026"/>
                  <a:pt x="266965" y="1098262"/>
                  <a:pt x="265866" y="1105403"/>
                </a:cubicBezTo>
                <a:cubicBezTo>
                  <a:pt x="264087" y="1116969"/>
                  <a:pt x="259397" y="1139908"/>
                  <a:pt x="259397" y="1139908"/>
                </a:cubicBezTo>
                <a:cubicBezTo>
                  <a:pt x="258653" y="1151064"/>
                  <a:pt x="257616" y="1176001"/>
                  <a:pt x="255083" y="1189510"/>
                </a:cubicBezTo>
                <a:cubicBezTo>
                  <a:pt x="253991" y="1195336"/>
                  <a:pt x="252012" y="1200967"/>
                  <a:pt x="250770" y="1206763"/>
                </a:cubicBezTo>
                <a:cubicBezTo>
                  <a:pt x="246259" y="1227818"/>
                  <a:pt x="251760" y="1211839"/>
                  <a:pt x="244300" y="1230486"/>
                </a:cubicBezTo>
                <a:cubicBezTo>
                  <a:pt x="243600" y="1233986"/>
                  <a:pt x="239987" y="1251456"/>
                  <a:pt x="239987" y="1254208"/>
                </a:cubicBezTo>
                <a:cubicBezTo>
                  <a:pt x="239987" y="1286565"/>
                  <a:pt x="239047" y="1319047"/>
                  <a:pt x="242144" y="1351255"/>
                </a:cubicBezTo>
                <a:cubicBezTo>
                  <a:pt x="242699" y="1357024"/>
                  <a:pt x="247995" y="1361264"/>
                  <a:pt x="250770" y="1366352"/>
                </a:cubicBezTo>
                <a:cubicBezTo>
                  <a:pt x="252309" y="1369174"/>
                  <a:pt x="253889" y="1371993"/>
                  <a:pt x="255083" y="1374978"/>
                </a:cubicBezTo>
                <a:cubicBezTo>
                  <a:pt x="256772" y="1379199"/>
                  <a:pt x="257606" y="1383739"/>
                  <a:pt x="259397" y="1387918"/>
                </a:cubicBezTo>
                <a:cubicBezTo>
                  <a:pt x="261930" y="1393828"/>
                  <a:pt x="266463" y="1398933"/>
                  <a:pt x="268023" y="1405171"/>
                </a:cubicBezTo>
                <a:cubicBezTo>
                  <a:pt x="268742" y="1408046"/>
                  <a:pt x="268741" y="1411206"/>
                  <a:pt x="270180" y="1413797"/>
                </a:cubicBezTo>
                <a:cubicBezTo>
                  <a:pt x="272415" y="1417821"/>
                  <a:pt x="276335" y="1420697"/>
                  <a:pt x="278806" y="1424580"/>
                </a:cubicBezTo>
                <a:cubicBezTo>
                  <a:pt x="281395" y="1428649"/>
                  <a:pt x="282315" y="1433713"/>
                  <a:pt x="285276" y="1437520"/>
                </a:cubicBezTo>
                <a:cubicBezTo>
                  <a:pt x="287483" y="1440357"/>
                  <a:pt x="291141" y="1441688"/>
                  <a:pt x="293902" y="1443989"/>
                </a:cubicBezTo>
                <a:cubicBezTo>
                  <a:pt x="295464" y="1445291"/>
                  <a:pt x="296864" y="1446783"/>
                  <a:pt x="298215" y="1448303"/>
                </a:cubicBezTo>
                <a:cubicBezTo>
                  <a:pt x="308613" y="1460001"/>
                  <a:pt x="325507" y="1482562"/>
                  <a:pt x="339191" y="1487122"/>
                </a:cubicBezTo>
                <a:cubicBezTo>
                  <a:pt x="348725" y="1490299"/>
                  <a:pt x="346834" y="1489330"/>
                  <a:pt x="358600" y="1495748"/>
                </a:cubicBezTo>
                <a:cubicBezTo>
                  <a:pt x="375224" y="1504816"/>
                  <a:pt x="363066" y="1501166"/>
                  <a:pt x="382323" y="1504374"/>
                </a:cubicBezTo>
                <a:cubicBezTo>
                  <a:pt x="385198" y="1505812"/>
                  <a:pt x="387870" y="1507764"/>
                  <a:pt x="390949" y="1508688"/>
                </a:cubicBezTo>
                <a:cubicBezTo>
                  <a:pt x="395137" y="1509945"/>
                  <a:pt x="399587" y="1510062"/>
                  <a:pt x="403889" y="1510844"/>
                </a:cubicBezTo>
                <a:cubicBezTo>
                  <a:pt x="407495" y="1511500"/>
                  <a:pt x="411136" y="1512037"/>
                  <a:pt x="414672" y="1513001"/>
                </a:cubicBezTo>
                <a:cubicBezTo>
                  <a:pt x="419058" y="1514197"/>
                  <a:pt x="423226" y="1516118"/>
                  <a:pt x="427612" y="1517314"/>
                </a:cubicBezTo>
                <a:cubicBezTo>
                  <a:pt x="432357" y="1518608"/>
                  <a:pt x="447096" y="1520921"/>
                  <a:pt x="451334" y="1521627"/>
                </a:cubicBezTo>
                <a:cubicBezTo>
                  <a:pt x="457085" y="1525221"/>
                  <a:pt x="462944" y="1528648"/>
                  <a:pt x="468587" y="1532410"/>
                </a:cubicBezTo>
                <a:cubicBezTo>
                  <a:pt x="471578" y="1534404"/>
                  <a:pt x="474166" y="1536975"/>
                  <a:pt x="477214" y="1538880"/>
                </a:cubicBezTo>
                <a:cubicBezTo>
                  <a:pt x="500889" y="1553677"/>
                  <a:pt x="470037" y="1531340"/>
                  <a:pt x="494466" y="1549663"/>
                </a:cubicBezTo>
                <a:cubicBezTo>
                  <a:pt x="495904" y="1553976"/>
                  <a:pt x="497148" y="1558359"/>
                  <a:pt x="498780" y="1562603"/>
                </a:cubicBezTo>
                <a:cubicBezTo>
                  <a:pt x="500745" y="1567713"/>
                  <a:pt x="503639" y="1572467"/>
                  <a:pt x="505249" y="1577699"/>
                </a:cubicBezTo>
                <a:cubicBezTo>
                  <a:pt x="506535" y="1581878"/>
                  <a:pt x="506255" y="1586420"/>
                  <a:pt x="507406" y="1590638"/>
                </a:cubicBezTo>
                <a:cubicBezTo>
                  <a:pt x="514594" y="1616995"/>
                  <a:pt x="509526" y="1586103"/>
                  <a:pt x="513876" y="1612205"/>
                </a:cubicBezTo>
                <a:cubicBezTo>
                  <a:pt x="514712" y="1617219"/>
                  <a:pt x="515402" y="1622257"/>
                  <a:pt x="516032" y="1627301"/>
                </a:cubicBezTo>
                <a:cubicBezTo>
                  <a:pt x="516542" y="1631377"/>
                  <a:pt x="517509" y="1648718"/>
                  <a:pt x="520346" y="1655337"/>
                </a:cubicBezTo>
                <a:cubicBezTo>
                  <a:pt x="521367" y="1657719"/>
                  <a:pt x="523268" y="1659620"/>
                  <a:pt x="524659" y="1661806"/>
                </a:cubicBezTo>
                <a:cubicBezTo>
                  <a:pt x="528300" y="1667528"/>
                  <a:pt x="532923" y="1672762"/>
                  <a:pt x="535442" y="1679059"/>
                </a:cubicBezTo>
                <a:cubicBezTo>
                  <a:pt x="536978" y="1682900"/>
                  <a:pt x="541322" y="1694624"/>
                  <a:pt x="544068" y="1698469"/>
                </a:cubicBezTo>
                <a:cubicBezTo>
                  <a:pt x="545841" y="1700951"/>
                  <a:pt x="548553" y="1702622"/>
                  <a:pt x="550538" y="1704938"/>
                </a:cubicBezTo>
                <a:cubicBezTo>
                  <a:pt x="557304" y="1712831"/>
                  <a:pt x="557359" y="1716975"/>
                  <a:pt x="567791" y="1722191"/>
                </a:cubicBezTo>
                <a:cubicBezTo>
                  <a:pt x="575719" y="1726155"/>
                  <a:pt x="587227" y="1726941"/>
                  <a:pt x="595827" y="1728661"/>
                </a:cubicBezTo>
                <a:cubicBezTo>
                  <a:pt x="602326" y="1729961"/>
                  <a:pt x="608722" y="1731753"/>
                  <a:pt x="615236" y="1732974"/>
                </a:cubicBezTo>
                <a:cubicBezTo>
                  <a:pt x="621192" y="1734091"/>
                  <a:pt x="642252" y="1736621"/>
                  <a:pt x="647585" y="1737288"/>
                </a:cubicBezTo>
                <a:cubicBezTo>
                  <a:pt x="656930" y="1736569"/>
                  <a:pt x="666352" y="1736521"/>
                  <a:pt x="675621" y="1735131"/>
                </a:cubicBezTo>
                <a:cubicBezTo>
                  <a:pt x="680796" y="1734355"/>
                  <a:pt x="685600" y="1731915"/>
                  <a:pt x="690717" y="1730818"/>
                </a:cubicBezTo>
                <a:cubicBezTo>
                  <a:pt x="695688" y="1729753"/>
                  <a:pt x="700782" y="1729380"/>
                  <a:pt x="705814" y="1728661"/>
                </a:cubicBezTo>
                <a:cubicBezTo>
                  <a:pt x="716597" y="1729380"/>
                  <a:pt x="727440" y="1729478"/>
                  <a:pt x="738163" y="1730818"/>
                </a:cubicBezTo>
                <a:cubicBezTo>
                  <a:pt x="743761" y="1731518"/>
                  <a:pt x="768672" y="1737906"/>
                  <a:pt x="774825" y="1739444"/>
                </a:cubicBezTo>
                <a:lnTo>
                  <a:pt x="841680" y="1735131"/>
                </a:lnTo>
                <a:cubicBezTo>
                  <a:pt x="870162" y="1732940"/>
                  <a:pt x="847702" y="1731570"/>
                  <a:pt x="876185" y="1735131"/>
                </a:cubicBezTo>
                <a:cubicBezTo>
                  <a:pt x="907324" y="1746809"/>
                  <a:pt x="879621" y="1735733"/>
                  <a:pt x="915004" y="1752384"/>
                </a:cubicBezTo>
                <a:cubicBezTo>
                  <a:pt x="966048" y="1776405"/>
                  <a:pt x="889925" y="1738768"/>
                  <a:pt x="947353" y="1767480"/>
                </a:cubicBezTo>
                <a:cubicBezTo>
                  <a:pt x="968919" y="1766761"/>
                  <a:pt x="990504" y="1766488"/>
                  <a:pt x="1012051" y="1765323"/>
                </a:cubicBezTo>
                <a:cubicBezTo>
                  <a:pt x="1021753" y="1764799"/>
                  <a:pt x="1037773" y="1760921"/>
                  <a:pt x="1046557" y="1758854"/>
                </a:cubicBezTo>
                <a:cubicBezTo>
                  <a:pt x="1052327" y="1757496"/>
                  <a:pt x="1057963" y="1755515"/>
                  <a:pt x="1063810" y="1754540"/>
                </a:cubicBezTo>
                <a:cubicBezTo>
                  <a:pt x="1070936" y="1753352"/>
                  <a:pt x="1078187" y="1753103"/>
                  <a:pt x="1085376" y="1752384"/>
                </a:cubicBezTo>
                <a:cubicBezTo>
                  <a:pt x="1090408" y="1753103"/>
                  <a:pt x="1095391" y="1754670"/>
                  <a:pt x="1100472" y="1754540"/>
                </a:cubicBezTo>
                <a:cubicBezTo>
                  <a:pt x="1138902" y="1753554"/>
                  <a:pt x="1158394" y="1751336"/>
                  <a:pt x="1191049" y="1748071"/>
                </a:cubicBezTo>
                <a:cubicBezTo>
                  <a:pt x="1243308" y="1759683"/>
                  <a:pt x="1177850" y="1745870"/>
                  <a:pt x="1229868" y="1754540"/>
                </a:cubicBezTo>
                <a:cubicBezTo>
                  <a:pt x="1240091" y="1756244"/>
                  <a:pt x="1260856" y="1762201"/>
                  <a:pt x="1270844" y="1763167"/>
                </a:cubicBezTo>
                <a:cubicBezTo>
                  <a:pt x="1285887" y="1764623"/>
                  <a:pt x="1301036" y="1764604"/>
                  <a:pt x="1316132" y="1765323"/>
                </a:cubicBezTo>
                <a:cubicBezTo>
                  <a:pt x="1344932" y="1773553"/>
                  <a:pt x="1316810" y="1767480"/>
                  <a:pt x="1354951" y="1767480"/>
                </a:cubicBezTo>
                <a:cubicBezTo>
                  <a:pt x="1365758" y="1767480"/>
                  <a:pt x="1376517" y="1768918"/>
                  <a:pt x="1387300" y="1769637"/>
                </a:cubicBezTo>
                <a:cubicBezTo>
                  <a:pt x="1396645" y="1768918"/>
                  <a:pt x="1406177" y="1769471"/>
                  <a:pt x="1415336" y="1767480"/>
                </a:cubicBezTo>
                <a:cubicBezTo>
                  <a:pt x="1426745" y="1765000"/>
                  <a:pt x="1449689" y="1752812"/>
                  <a:pt x="1458468" y="1745914"/>
                </a:cubicBezTo>
                <a:cubicBezTo>
                  <a:pt x="1472081" y="1735218"/>
                  <a:pt x="1485045" y="1723650"/>
                  <a:pt x="1497287" y="1711408"/>
                </a:cubicBezTo>
                <a:cubicBezTo>
                  <a:pt x="1503038" y="1705657"/>
                  <a:pt x="1507853" y="1698784"/>
                  <a:pt x="1514540" y="1694155"/>
                </a:cubicBezTo>
                <a:cubicBezTo>
                  <a:pt x="1526710" y="1685729"/>
                  <a:pt x="1538671" y="1674424"/>
                  <a:pt x="1553359" y="1672589"/>
                </a:cubicBezTo>
                <a:lnTo>
                  <a:pt x="1570612" y="1670433"/>
                </a:lnTo>
                <a:lnTo>
                  <a:pt x="1624527" y="1674746"/>
                </a:lnTo>
                <a:cubicBezTo>
                  <a:pt x="1629588" y="1675220"/>
                  <a:pt x="1634879" y="1675078"/>
                  <a:pt x="1639623" y="1676903"/>
                </a:cubicBezTo>
                <a:cubicBezTo>
                  <a:pt x="1653729" y="1682328"/>
                  <a:pt x="1666973" y="1689772"/>
                  <a:pt x="1680598" y="1696312"/>
                </a:cubicBezTo>
                <a:cubicBezTo>
                  <a:pt x="1684946" y="1698399"/>
                  <a:pt x="1689587" y="1700017"/>
                  <a:pt x="1693538" y="1702782"/>
                </a:cubicBezTo>
                <a:cubicBezTo>
                  <a:pt x="1700727" y="1707814"/>
                  <a:pt x="1707211" y="1714044"/>
                  <a:pt x="1715104" y="1717878"/>
                </a:cubicBezTo>
                <a:cubicBezTo>
                  <a:pt x="1732515" y="1726335"/>
                  <a:pt x="1751707" y="1730787"/>
                  <a:pt x="1769019" y="1739444"/>
                </a:cubicBezTo>
                <a:cubicBezTo>
                  <a:pt x="1782754" y="1746312"/>
                  <a:pt x="1790372" y="1751138"/>
                  <a:pt x="1805681" y="1754540"/>
                </a:cubicBezTo>
                <a:cubicBezTo>
                  <a:pt x="1812036" y="1755952"/>
                  <a:pt x="1818661" y="1755682"/>
                  <a:pt x="1825091" y="1756697"/>
                </a:cubicBezTo>
                <a:cubicBezTo>
                  <a:pt x="1832332" y="1757840"/>
                  <a:pt x="1839468" y="1759572"/>
                  <a:pt x="1846657" y="1761010"/>
                </a:cubicBezTo>
                <a:cubicBezTo>
                  <a:pt x="1890634" y="1757627"/>
                  <a:pt x="1891514" y="1757991"/>
                  <a:pt x="1924295" y="1754540"/>
                </a:cubicBezTo>
                <a:cubicBezTo>
                  <a:pt x="1941601" y="1752718"/>
                  <a:pt x="1958788" y="1750228"/>
                  <a:pt x="1976053" y="1748071"/>
                </a:cubicBezTo>
                <a:lnTo>
                  <a:pt x="2070944" y="1754540"/>
                </a:lnTo>
                <a:cubicBezTo>
                  <a:pt x="2082495" y="1755503"/>
                  <a:pt x="2093905" y="1759903"/>
                  <a:pt x="2105449" y="1758854"/>
                </a:cubicBezTo>
                <a:cubicBezTo>
                  <a:pt x="2118135" y="1757701"/>
                  <a:pt x="2130140" y="1752424"/>
                  <a:pt x="2142112" y="1748071"/>
                </a:cubicBezTo>
                <a:cubicBezTo>
                  <a:pt x="2153910" y="1743781"/>
                  <a:pt x="2165717" y="1739203"/>
                  <a:pt x="2176617" y="1732974"/>
                </a:cubicBezTo>
                <a:cubicBezTo>
                  <a:pt x="2192676" y="1723797"/>
                  <a:pt x="2234167" y="1685826"/>
                  <a:pt x="2243472" y="1679059"/>
                </a:cubicBezTo>
                <a:cubicBezTo>
                  <a:pt x="2251380" y="1673308"/>
                  <a:pt x="2259477" y="1667809"/>
                  <a:pt x="2267195" y="1661806"/>
                </a:cubicBezTo>
                <a:cubicBezTo>
                  <a:pt x="2272426" y="1657737"/>
                  <a:pt x="2276777" y="1652543"/>
                  <a:pt x="2282291" y="1648867"/>
                </a:cubicBezTo>
                <a:cubicBezTo>
                  <a:pt x="2297344" y="1638832"/>
                  <a:pt x="2304011" y="1634979"/>
                  <a:pt x="2306466" y="1634014"/>
                </a:cubicBezTo>
                <a:lnTo>
                  <a:pt x="2306377" y="1634217"/>
                </a:lnTo>
                <a:lnTo>
                  <a:pt x="2304061" y="1636527"/>
                </a:lnTo>
                <a:cubicBezTo>
                  <a:pt x="2301752" y="1639117"/>
                  <a:pt x="2303581" y="1638006"/>
                  <a:pt x="2305373" y="1636490"/>
                </a:cubicBezTo>
                <a:lnTo>
                  <a:pt x="2306377" y="1634217"/>
                </a:lnTo>
                <a:lnTo>
                  <a:pt x="2311151" y="1629455"/>
                </a:lnTo>
                <a:cubicBezTo>
                  <a:pt x="2314897" y="1625898"/>
                  <a:pt x="2320199" y="1621004"/>
                  <a:pt x="2327580" y="1614361"/>
                </a:cubicBezTo>
                <a:cubicBezTo>
                  <a:pt x="2341605" y="1601738"/>
                  <a:pt x="2359744" y="1593054"/>
                  <a:pt x="2370712" y="1577699"/>
                </a:cubicBezTo>
                <a:lnTo>
                  <a:pt x="2403061" y="1532410"/>
                </a:lnTo>
                <a:cubicBezTo>
                  <a:pt x="2403780" y="1525940"/>
                  <a:pt x="2405217" y="1519510"/>
                  <a:pt x="2405217" y="1513001"/>
                </a:cubicBezTo>
                <a:cubicBezTo>
                  <a:pt x="2405217" y="1476832"/>
                  <a:pt x="2382207" y="1445040"/>
                  <a:pt x="2364242" y="1415954"/>
                </a:cubicBezTo>
                <a:cubicBezTo>
                  <a:pt x="2355633" y="1402016"/>
                  <a:pt x="2337999" y="1376617"/>
                  <a:pt x="2327580" y="1364195"/>
                </a:cubicBezTo>
                <a:cubicBezTo>
                  <a:pt x="2315802" y="1350153"/>
                  <a:pt x="2303093" y="1336918"/>
                  <a:pt x="2290917" y="1323220"/>
                </a:cubicBezTo>
                <a:cubicBezTo>
                  <a:pt x="2285840" y="1317509"/>
                  <a:pt x="2280406" y="1312080"/>
                  <a:pt x="2275821" y="1305967"/>
                </a:cubicBezTo>
                <a:cubicBezTo>
                  <a:pt x="2271508" y="1300216"/>
                  <a:pt x="2267637" y="1294104"/>
                  <a:pt x="2262881" y="1288714"/>
                </a:cubicBezTo>
                <a:cubicBezTo>
                  <a:pt x="2256827" y="1281853"/>
                  <a:pt x="2249688" y="1276019"/>
                  <a:pt x="2243472" y="1269305"/>
                </a:cubicBezTo>
                <a:cubicBezTo>
                  <a:pt x="2231710" y="1256602"/>
                  <a:pt x="2220728" y="1243189"/>
                  <a:pt x="2208966" y="1230486"/>
                </a:cubicBezTo>
                <a:cubicBezTo>
                  <a:pt x="2175403" y="1194237"/>
                  <a:pt x="2204091" y="1227767"/>
                  <a:pt x="2167991" y="1191667"/>
                </a:cubicBezTo>
                <a:cubicBezTo>
                  <a:pt x="2154687" y="1178363"/>
                  <a:pt x="2142223" y="1164244"/>
                  <a:pt x="2129172" y="1150691"/>
                </a:cubicBezTo>
                <a:cubicBezTo>
                  <a:pt x="2105331" y="1125933"/>
                  <a:pt x="2118495" y="1140315"/>
                  <a:pt x="2092510" y="1116186"/>
                </a:cubicBezTo>
                <a:cubicBezTo>
                  <a:pt x="2078959" y="1103604"/>
                  <a:pt x="2066688" y="1086940"/>
                  <a:pt x="2049378" y="1079523"/>
                </a:cubicBezTo>
                <a:cubicBezTo>
                  <a:pt x="2035295" y="1073488"/>
                  <a:pt x="2030404" y="1070899"/>
                  <a:pt x="2014872" y="1066584"/>
                </a:cubicBezTo>
                <a:cubicBezTo>
                  <a:pt x="1981148" y="1057216"/>
                  <a:pt x="2007771" y="1067195"/>
                  <a:pt x="1984680" y="1057957"/>
                </a:cubicBezTo>
                <a:cubicBezTo>
                  <a:pt x="1948326" y="1026800"/>
                  <a:pt x="1992415" y="1061293"/>
                  <a:pt x="1950174" y="1038548"/>
                </a:cubicBezTo>
                <a:cubicBezTo>
                  <a:pt x="1946594" y="1036620"/>
                  <a:pt x="1944587" y="1032624"/>
                  <a:pt x="1941548" y="1029922"/>
                </a:cubicBezTo>
                <a:cubicBezTo>
                  <a:pt x="1931641" y="1021115"/>
                  <a:pt x="1921538" y="1012528"/>
                  <a:pt x="1911355" y="1004042"/>
                </a:cubicBezTo>
                <a:cubicBezTo>
                  <a:pt x="1904283" y="998148"/>
                  <a:pt x="1895905" y="993670"/>
                  <a:pt x="1889789" y="986789"/>
                </a:cubicBezTo>
                <a:cubicBezTo>
                  <a:pt x="1861734" y="955228"/>
                  <a:pt x="1878647" y="973490"/>
                  <a:pt x="1838031" y="932874"/>
                </a:cubicBezTo>
                <a:cubicBezTo>
                  <a:pt x="1832999" y="927842"/>
                  <a:pt x="1828401" y="922334"/>
                  <a:pt x="1822934" y="917778"/>
                </a:cubicBezTo>
                <a:cubicBezTo>
                  <a:pt x="1813341" y="909784"/>
                  <a:pt x="1805645" y="902826"/>
                  <a:pt x="1794898" y="896212"/>
                </a:cubicBezTo>
                <a:cubicBezTo>
                  <a:pt x="1790791" y="893685"/>
                  <a:pt x="1786124" y="892172"/>
                  <a:pt x="1781959" y="889742"/>
                </a:cubicBezTo>
                <a:cubicBezTo>
                  <a:pt x="1777481" y="887130"/>
                  <a:pt x="1773812" y="883090"/>
                  <a:pt x="1769019" y="881116"/>
                </a:cubicBezTo>
                <a:cubicBezTo>
                  <a:pt x="1748047" y="872480"/>
                  <a:pt x="1733977" y="873938"/>
                  <a:pt x="1710791" y="872489"/>
                </a:cubicBezTo>
                <a:cubicBezTo>
                  <a:pt x="1687787" y="876083"/>
                  <a:pt x="1664430" y="877879"/>
                  <a:pt x="1641780" y="883272"/>
                </a:cubicBezTo>
                <a:cubicBezTo>
                  <a:pt x="1633961" y="885134"/>
                  <a:pt x="1627912" y="891745"/>
                  <a:pt x="1620214" y="894055"/>
                </a:cubicBezTo>
                <a:cubicBezTo>
                  <a:pt x="1613294" y="896131"/>
                  <a:pt x="1605828" y="895414"/>
                  <a:pt x="1598648" y="896212"/>
                </a:cubicBezTo>
                <a:cubicBezTo>
                  <a:pt x="1592888" y="896852"/>
                  <a:pt x="1587146" y="897650"/>
                  <a:pt x="1581395" y="898369"/>
                </a:cubicBezTo>
                <a:cubicBezTo>
                  <a:pt x="1574925" y="896931"/>
                  <a:pt x="1568557" y="894912"/>
                  <a:pt x="1561985" y="894055"/>
                </a:cubicBezTo>
                <a:cubicBezTo>
                  <a:pt x="1544298" y="891748"/>
                  <a:pt x="1532927" y="893220"/>
                  <a:pt x="1516697" y="889742"/>
                </a:cubicBezTo>
                <a:cubicBezTo>
                  <a:pt x="1504881" y="887210"/>
                  <a:pt x="1492735" y="882514"/>
                  <a:pt x="1482191" y="876803"/>
                </a:cubicBezTo>
                <a:cubicBezTo>
                  <a:pt x="1471134" y="870814"/>
                  <a:pt x="1460572" y="863950"/>
                  <a:pt x="1449842" y="857393"/>
                </a:cubicBezTo>
                <a:cubicBezTo>
                  <a:pt x="1447630" y="856041"/>
                  <a:pt x="1445031" y="855071"/>
                  <a:pt x="1443372" y="853080"/>
                </a:cubicBezTo>
                <a:cubicBezTo>
                  <a:pt x="1439778" y="848767"/>
                  <a:pt x="1436096" y="844524"/>
                  <a:pt x="1432589" y="840140"/>
                </a:cubicBezTo>
                <a:cubicBezTo>
                  <a:pt x="1430344" y="837333"/>
                  <a:pt x="1428441" y="834258"/>
                  <a:pt x="1426119" y="831514"/>
                </a:cubicBezTo>
                <a:cubicBezTo>
                  <a:pt x="1403100" y="804311"/>
                  <a:pt x="1413847" y="822067"/>
                  <a:pt x="1400240" y="794852"/>
                </a:cubicBezTo>
                <a:cubicBezTo>
                  <a:pt x="1395243" y="769874"/>
                  <a:pt x="1402164" y="800622"/>
                  <a:pt x="1391614" y="768972"/>
                </a:cubicBezTo>
                <a:cubicBezTo>
                  <a:pt x="1389739" y="763348"/>
                  <a:pt x="1389068" y="757378"/>
                  <a:pt x="1387300" y="751720"/>
                </a:cubicBezTo>
                <a:cubicBezTo>
                  <a:pt x="1385468" y="745858"/>
                  <a:pt x="1382663" y="740329"/>
                  <a:pt x="1380831" y="734467"/>
                </a:cubicBezTo>
                <a:cubicBezTo>
                  <a:pt x="1379063" y="728809"/>
                  <a:pt x="1378045" y="722942"/>
                  <a:pt x="1376517" y="717214"/>
                </a:cubicBezTo>
                <a:cubicBezTo>
                  <a:pt x="1375168" y="712157"/>
                  <a:pt x="1373642" y="707150"/>
                  <a:pt x="1372204" y="702118"/>
                </a:cubicBezTo>
                <a:cubicBezTo>
                  <a:pt x="1371485" y="697086"/>
                  <a:pt x="1371655" y="691844"/>
                  <a:pt x="1370048" y="687022"/>
                </a:cubicBezTo>
                <a:cubicBezTo>
                  <a:pt x="1368722" y="683045"/>
                  <a:pt x="1365585" y="679918"/>
                  <a:pt x="1363578" y="676238"/>
                </a:cubicBezTo>
                <a:cubicBezTo>
                  <a:pt x="1358753" y="667392"/>
                  <a:pt x="1356530" y="660617"/>
                  <a:pt x="1350638" y="652516"/>
                </a:cubicBezTo>
                <a:cubicBezTo>
                  <a:pt x="1344534" y="644123"/>
                  <a:pt x="1331341" y="631175"/>
                  <a:pt x="1326915" y="622323"/>
                </a:cubicBezTo>
                <a:cubicBezTo>
                  <a:pt x="1320229" y="608949"/>
                  <a:pt x="1320862" y="608878"/>
                  <a:pt x="1311819" y="596444"/>
                </a:cubicBezTo>
                <a:cubicBezTo>
                  <a:pt x="1309112" y="592721"/>
                  <a:pt x="1305746" y="589491"/>
                  <a:pt x="1303193" y="585661"/>
                </a:cubicBezTo>
                <a:cubicBezTo>
                  <a:pt x="1299978" y="580839"/>
                  <a:pt x="1297638" y="575480"/>
                  <a:pt x="1294566" y="570565"/>
                </a:cubicBezTo>
                <a:cubicBezTo>
                  <a:pt x="1285680" y="556348"/>
                  <a:pt x="1276244" y="544703"/>
                  <a:pt x="1268687" y="529589"/>
                </a:cubicBezTo>
                <a:cubicBezTo>
                  <a:pt x="1265225" y="522664"/>
                  <a:pt x="1262738" y="515288"/>
                  <a:pt x="1260061" y="508023"/>
                </a:cubicBezTo>
                <a:cubicBezTo>
                  <a:pt x="1254888" y="493983"/>
                  <a:pt x="1253199" y="487241"/>
                  <a:pt x="1249278" y="473518"/>
                </a:cubicBezTo>
                <a:cubicBezTo>
                  <a:pt x="1251675" y="435147"/>
                  <a:pt x="1253650" y="430346"/>
                  <a:pt x="1247121" y="387254"/>
                </a:cubicBezTo>
                <a:cubicBezTo>
                  <a:pt x="1246099" y="380511"/>
                  <a:pt x="1242808" y="374314"/>
                  <a:pt x="1240651" y="367844"/>
                </a:cubicBezTo>
                <a:cubicBezTo>
                  <a:pt x="1239213" y="359218"/>
                  <a:pt x="1237858" y="350577"/>
                  <a:pt x="1236338" y="341965"/>
                </a:cubicBezTo>
                <a:cubicBezTo>
                  <a:pt x="1235701" y="338355"/>
                  <a:pt x="1234738" y="334805"/>
                  <a:pt x="1234181" y="331182"/>
                </a:cubicBezTo>
                <a:cubicBezTo>
                  <a:pt x="1233300" y="325454"/>
                  <a:pt x="1232744" y="319680"/>
                  <a:pt x="1232025" y="313929"/>
                </a:cubicBezTo>
                <a:cubicBezTo>
                  <a:pt x="1231379" y="300362"/>
                  <a:pt x="1233410" y="270377"/>
                  <a:pt x="1225555" y="253544"/>
                </a:cubicBezTo>
                <a:cubicBezTo>
                  <a:pt x="1222687" y="247398"/>
                  <a:pt x="1219567" y="241086"/>
                  <a:pt x="1214772" y="236291"/>
                </a:cubicBezTo>
                <a:cubicBezTo>
                  <a:pt x="1195749" y="217268"/>
                  <a:pt x="1192575" y="221183"/>
                  <a:pt x="1175953" y="208255"/>
                </a:cubicBezTo>
                <a:cubicBezTo>
                  <a:pt x="1173546" y="206383"/>
                  <a:pt x="1172349" y="202828"/>
                  <a:pt x="1169483" y="201786"/>
                </a:cubicBezTo>
                <a:cubicBezTo>
                  <a:pt x="1164036" y="199805"/>
                  <a:pt x="1157948" y="200582"/>
                  <a:pt x="1152231" y="199629"/>
                </a:cubicBezTo>
                <a:cubicBezTo>
                  <a:pt x="1110161" y="192617"/>
                  <a:pt x="1152159" y="197107"/>
                  <a:pt x="1104785" y="193159"/>
                </a:cubicBezTo>
                <a:close/>
                <a:moveTo>
                  <a:pt x="0" y="0"/>
                </a:moveTo>
                <a:lnTo>
                  <a:pt x="2773997" y="0"/>
                </a:lnTo>
                <a:lnTo>
                  <a:pt x="2773997" y="1817081"/>
                </a:lnTo>
                <a:lnTo>
                  <a:pt x="0" y="18170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7" name="Picture 6">
            <a:extLst>
              <a:ext uri="{FF2B5EF4-FFF2-40B4-BE49-F238E27FC236}">
                <a16:creationId xmlns:a16="http://schemas.microsoft.com/office/drawing/2014/main" id="{C77D9157-D669-D483-2E2F-9CC5C3239E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456" y="3161239"/>
            <a:ext cx="3043946" cy="2474285"/>
          </a:xfrm>
          <a:prstGeom prst="rect">
            <a:avLst/>
          </a:prstGeom>
        </p:spPr>
      </p:pic>
      <p:sp>
        <p:nvSpPr>
          <p:cNvPr id="9" name="TextBox 8">
            <a:extLst>
              <a:ext uri="{FF2B5EF4-FFF2-40B4-BE49-F238E27FC236}">
                <a16:creationId xmlns:a16="http://schemas.microsoft.com/office/drawing/2014/main" id="{6A855BE5-16EF-ABC6-DCB3-505D4AEA7F89}"/>
              </a:ext>
            </a:extLst>
          </p:cNvPr>
          <p:cNvSpPr txBox="1"/>
          <p:nvPr/>
        </p:nvSpPr>
        <p:spPr>
          <a:xfrm>
            <a:off x="1847489" y="5601015"/>
            <a:ext cx="1997862" cy="374571"/>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Подготовка почвы</a:t>
            </a:r>
          </a:p>
        </p:txBody>
      </p:sp>
      <p:pic>
        <p:nvPicPr>
          <p:cNvPr id="13" name="Picture 12">
            <a:extLst>
              <a:ext uri="{FF2B5EF4-FFF2-40B4-BE49-F238E27FC236}">
                <a16:creationId xmlns:a16="http://schemas.microsoft.com/office/drawing/2014/main" id="{0B557079-F7D2-EDB9-BD67-EDEEBC020B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5221" y="3327085"/>
            <a:ext cx="1685544" cy="2438400"/>
          </a:xfrm>
          <a:prstGeom prst="rect">
            <a:avLst/>
          </a:prstGeom>
        </p:spPr>
      </p:pic>
      <p:sp>
        <p:nvSpPr>
          <p:cNvPr id="14" name="TextBox 13">
            <a:extLst>
              <a:ext uri="{FF2B5EF4-FFF2-40B4-BE49-F238E27FC236}">
                <a16:creationId xmlns:a16="http://schemas.microsoft.com/office/drawing/2014/main" id="{B6FA7992-AEF8-91A6-CA75-92D64328F20C}"/>
              </a:ext>
            </a:extLst>
          </p:cNvPr>
          <p:cNvSpPr txBox="1"/>
          <p:nvPr/>
        </p:nvSpPr>
        <p:spPr>
          <a:xfrm>
            <a:off x="5537993" y="5476744"/>
            <a:ext cx="2440154" cy="119181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C</a:t>
            </a:r>
            <a:r>
              <a:rPr lang="ru-RU" sz="1600" dirty="0" err="1">
                <a:solidFill>
                  <a:schemeClr val="tx1"/>
                </a:solidFill>
                <a:latin typeface="Arial" panose="020B0604020202020204" pitchFamily="34" charset="0"/>
                <a:cs typeface="Arial" panose="020B0604020202020204" pitchFamily="34" charset="0"/>
              </a:rPr>
              <a:t>оздание</a:t>
            </a:r>
            <a:r>
              <a:rPr lang="ru-RU" sz="1600" dirty="0">
                <a:solidFill>
                  <a:schemeClr val="tx1"/>
                </a:solidFill>
                <a:latin typeface="Arial" panose="020B0604020202020204" pitchFamily="34" charset="0"/>
                <a:cs typeface="Arial" panose="020B0604020202020204" pitchFamily="34" charset="0"/>
              </a:rPr>
              <a:t> лесных культур (посев семян или посадка сеянцев/саженцев)</a:t>
            </a:r>
          </a:p>
        </p:txBody>
      </p:sp>
      <p:pic>
        <p:nvPicPr>
          <p:cNvPr id="16" name="Picture 15">
            <a:extLst>
              <a:ext uri="{FF2B5EF4-FFF2-40B4-BE49-F238E27FC236}">
                <a16:creationId xmlns:a16="http://schemas.microsoft.com/office/drawing/2014/main" id="{88ECC68A-C55F-A545-279F-8846CECE6B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84457" y="3295493"/>
            <a:ext cx="2279220" cy="2430447"/>
          </a:xfrm>
          <a:prstGeom prst="rect">
            <a:avLst/>
          </a:prstGeom>
        </p:spPr>
      </p:pic>
      <p:sp>
        <p:nvSpPr>
          <p:cNvPr id="18" name="TextBox 17">
            <a:extLst>
              <a:ext uri="{FF2B5EF4-FFF2-40B4-BE49-F238E27FC236}">
                <a16:creationId xmlns:a16="http://schemas.microsoft.com/office/drawing/2014/main" id="{77F17476-0D7D-F2F3-C222-433C2F9CADAF}"/>
              </a:ext>
            </a:extLst>
          </p:cNvPr>
          <p:cNvSpPr txBox="1"/>
          <p:nvPr/>
        </p:nvSpPr>
        <p:spPr>
          <a:xfrm>
            <a:off x="9571222" y="5595910"/>
            <a:ext cx="2083321" cy="64698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Уходы за лесными культурами</a:t>
            </a:r>
          </a:p>
        </p:txBody>
      </p:sp>
      <p:sp>
        <p:nvSpPr>
          <p:cNvPr id="17" name="Title 1">
            <a:extLst>
              <a:ext uri="{FF2B5EF4-FFF2-40B4-BE49-F238E27FC236}">
                <a16:creationId xmlns:a16="http://schemas.microsoft.com/office/drawing/2014/main" id="{EBB88311-024C-0F4B-AB77-D58B00CB03FA}"/>
              </a:ext>
            </a:extLst>
          </p:cNvPr>
          <p:cNvSpPr txBox="1">
            <a:spLocks/>
          </p:cNvSpPr>
          <p:nvPr/>
        </p:nvSpPr>
        <p:spPr>
          <a:xfrm>
            <a:off x="334670" y="211457"/>
            <a:ext cx="9955743" cy="839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solidFill>
                  <a:srgbClr val="0F6A36"/>
                </a:solidFill>
                <a:latin typeface="Arial" panose="020B0604020202020204" pitchFamily="34" charset="0"/>
                <a:cs typeface="Arial" panose="020B0604020202020204" pitchFamily="34" charset="0"/>
              </a:rPr>
              <a:t>Лесовосстановление</a:t>
            </a:r>
          </a:p>
        </p:txBody>
      </p:sp>
      <p:sp>
        <p:nvSpPr>
          <p:cNvPr id="20" name="Slide Number Placeholder 11">
            <a:extLst>
              <a:ext uri="{FF2B5EF4-FFF2-40B4-BE49-F238E27FC236}">
                <a16:creationId xmlns:a16="http://schemas.microsoft.com/office/drawing/2014/main" id="{34B161A7-CB97-0D46-99BD-89CE21BC87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14</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036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За молодым лесом необходимо ухаживать – создавать благоприятные условия для роста лучших деревьев, удалять нежелательные деревья (малоценные породы, затеняющие, больные, засохшие деревья).</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061863"/>
            <a:ext cx="11585824" cy="342145"/>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Виды рубок ухода в молодняках</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470867"/>
            <a:ext cx="5447004" cy="1696362"/>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Осветление – это рубки, направленные на улучшение породного и качественного состава молодняков и условий роста деревьев целевых пород.</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до 20 лет, для лиственных до 10 лет.</a:t>
            </a:r>
          </a:p>
          <a:p>
            <a:pPr>
              <a:lnSpc>
                <a:spcPct val="110000"/>
              </a:lnSpc>
            </a:pPr>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234089"/>
            <a:ext cx="5447004" cy="1973041"/>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Прочистки – это рубки, направленные на регулирование густоты лесных насаждений и улучшение условий роста деревьев целевых пород, а также на продолжение формирования породного и качественного состава молодняков.</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от 20 до 40 лет, для лиственных от 10 до 20 лет.</a:t>
            </a:r>
          </a:p>
        </p:txBody>
      </p:sp>
      <p:pic>
        <p:nvPicPr>
          <p:cNvPr id="7" name="Picture 6" descr="A picture containing tree, outdoor, grass, red&#10;&#10;Description automatically generated">
            <a:extLst>
              <a:ext uri="{FF2B5EF4-FFF2-40B4-BE49-F238E27FC236}">
                <a16:creationId xmlns:a16="http://schemas.microsoft.com/office/drawing/2014/main" id="{7ADAA7ED-69B5-6CAF-6DD0-B036BDEE07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16193" y="2516985"/>
            <a:ext cx="6004302" cy="3377420"/>
          </a:xfrm>
          <a:prstGeom prst="rect">
            <a:avLst/>
          </a:prstGeom>
          <a:ln>
            <a:noFill/>
          </a:ln>
          <a:effectLst>
            <a:softEdge rad="112500"/>
          </a:effectLst>
        </p:spPr>
      </p:pic>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Рубки ухода в молодняках</a:t>
            </a:r>
          </a:p>
        </p:txBody>
      </p:sp>
      <p:sp>
        <p:nvSpPr>
          <p:cNvPr id="18" name="Slide Number Placeholder 11">
            <a:extLst>
              <a:ext uri="{FF2B5EF4-FFF2-40B4-BE49-F238E27FC236}">
                <a16:creationId xmlns:a16="http://schemas.microsoft.com/office/drawing/2014/main" id="{0DD7D49B-7A51-9B4D-B577-608A6D2CB1E7}"/>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15</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46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830997"/>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В средневозрастных древостоях также проводят рубки ухода для увеличения прироста лучших деревьев целевых пород. Основные виды рубок ухода — прореживания и проходные. При проведении таких рубок ухода может быть получена товарная древесина, поэтому они называются коммерческими.</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345913"/>
            <a:ext cx="11585824" cy="342145"/>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Виды коммерческих рубок ухода</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874317"/>
            <a:ext cx="5447004" cy="1569660"/>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Прореживания — рубки, направленные на создание в лесных насаждениях благоприятных условий для формирования стволов и крон лучших деревьев. </a:t>
            </a:r>
          </a:p>
          <a:p>
            <a:pPr algn="just"/>
            <a:r>
              <a:rPr lang="ru-RU" sz="1600" dirty="0">
                <a:latin typeface="Arial" panose="020B0604020202020204" pitchFamily="34" charset="0"/>
                <a:cs typeface="Arial" panose="020B0604020202020204" pitchFamily="34" charset="0"/>
              </a:rPr>
              <a:t>Возраст рубки: для хвойных от 40 до 60 лет, для лиственных от 20 до 40 лет.</a:t>
            </a:r>
          </a:p>
          <a:p>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511496"/>
            <a:ext cx="5447004" cy="1815882"/>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Проходными называются рубки, направленные на создание благоприятных условий роста лучших деревьев, увеличения их прироста, завершения формирования структуры насаждений. </a:t>
            </a:r>
          </a:p>
          <a:p>
            <a:pPr algn="just"/>
            <a:r>
              <a:rPr lang="ru-RU" sz="1600" dirty="0">
                <a:latin typeface="Arial" panose="020B0604020202020204" pitchFamily="34" charset="0"/>
                <a:cs typeface="Arial" panose="020B0604020202020204" pitchFamily="34" charset="0"/>
              </a:rPr>
              <a:t>Возраст рубки: для хвойных более 60 лет, для лиственных более 40 лет.</a:t>
            </a:r>
          </a:p>
          <a:p>
            <a:endParaRPr lang="ru-RU" sz="160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dirty="0">
                <a:solidFill>
                  <a:srgbClr val="0F6A36"/>
                </a:solidFill>
                <a:latin typeface="Arial" panose="020B0604020202020204" pitchFamily="34" charset="0"/>
                <a:cs typeface="Arial" panose="020B0604020202020204" pitchFamily="34" charset="0"/>
              </a:rPr>
              <a:t>Коммерческие рубки ухода</a:t>
            </a:r>
          </a:p>
        </p:txBody>
      </p:sp>
      <p:pic>
        <p:nvPicPr>
          <p:cNvPr id="16" name="Picture 8" descr="A picture containing tree, outdoor, snow, plant&#10;&#10;Description automatically generated">
            <a:extLst>
              <a:ext uri="{FF2B5EF4-FFF2-40B4-BE49-F238E27FC236}">
                <a16:creationId xmlns:a16="http://schemas.microsoft.com/office/drawing/2014/main" id="{960AD8C8-D69B-434E-9465-B27FEEFB06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2244" y="2627554"/>
            <a:ext cx="5985086" cy="3366611"/>
          </a:xfrm>
          <a:prstGeom prst="rect">
            <a:avLst/>
          </a:prstGeom>
          <a:ln>
            <a:noFill/>
          </a:ln>
          <a:effectLst>
            <a:softEdge rad="112500"/>
          </a:effectLst>
        </p:spPr>
      </p:pic>
      <p:sp>
        <p:nvSpPr>
          <p:cNvPr id="18" name="Slide Number Placeholder 11">
            <a:extLst>
              <a:ext uri="{FF2B5EF4-FFF2-40B4-BE49-F238E27FC236}">
                <a16:creationId xmlns:a16="http://schemas.microsoft.com/office/drawing/2014/main" id="{920F3A25-B56E-A641-AB90-A218227B1F6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16</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88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Создание лесной инфраструктуры</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765"/>
            <a:ext cx="5761329" cy="169636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К объектам лесной инфраструктуры относятся: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Просеки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дороги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склады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Мосты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другие объекты*</a:t>
            </a:r>
          </a:p>
        </p:txBody>
      </p:sp>
      <p:sp>
        <p:nvSpPr>
          <p:cNvPr id="4" name="TextBox 3">
            <a:extLst>
              <a:ext uri="{FF2B5EF4-FFF2-40B4-BE49-F238E27FC236}">
                <a16:creationId xmlns:a16="http://schemas.microsoft.com/office/drawing/2014/main" id="{A17EC22F-8C3C-AD6F-73AA-5D934A3C92F0}"/>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89CA45"/>
                </a:solidFill>
                <a:latin typeface="Arial" panose="020B0604020202020204" pitchFamily="34" charset="0"/>
                <a:cs typeface="Arial" panose="020B0604020202020204" pitchFamily="34" charset="0"/>
              </a:rPr>
              <a:t>*</a:t>
            </a:r>
            <a:r>
              <a:rPr lang="en-GB" sz="1100" b="1" dirty="0">
                <a:solidFill>
                  <a:srgbClr val="89CA45"/>
                </a:solidFill>
                <a:latin typeface="Arial" panose="020B0604020202020204" pitchFamily="34" charset="0"/>
                <a:cs typeface="Arial" panose="020B0604020202020204" pitchFamily="34" charset="0"/>
              </a:rPr>
              <a:t> </a:t>
            </a:r>
            <a:r>
              <a:rPr lang="ru-RU" sz="1100" b="1" dirty="0">
                <a:solidFill>
                  <a:srgbClr val="89CA45"/>
                </a:solidFill>
                <a:latin typeface="Arial" panose="020B0604020202020204" pitchFamily="34" charset="0"/>
                <a:cs typeface="Arial" panose="020B0604020202020204" pitchFamily="34" charset="0"/>
              </a:rPr>
              <a:t>Необходимые для использования, охраны, защиты и воспроизводства лесов</a:t>
            </a:r>
          </a:p>
        </p:txBody>
      </p:sp>
      <p:sp>
        <p:nvSpPr>
          <p:cNvPr id="5" name="TextBox 4">
            <a:extLst>
              <a:ext uri="{FF2B5EF4-FFF2-40B4-BE49-F238E27FC236}">
                <a16:creationId xmlns:a16="http://schemas.microsoft.com/office/drawing/2014/main" id="{EC03F853-83DE-2DA2-E7BA-39AAE0923A6A}"/>
              </a:ext>
            </a:extLst>
          </p:cNvPr>
          <p:cNvSpPr txBox="1"/>
          <p:nvPr/>
        </p:nvSpPr>
        <p:spPr>
          <a:xfrm>
            <a:off x="334670" y="3704076"/>
            <a:ext cx="5761329" cy="169636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На территории управляемых лесных участков проектируются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существующих дорог</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Разрубка и расчистка квартальных просек</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Строительство лесных складов и производственных площадок</a:t>
            </a:r>
          </a:p>
        </p:txBody>
      </p:sp>
      <p:pic>
        <p:nvPicPr>
          <p:cNvPr id="8" name="Picture 7" descr="A dirt road surrounded by trees&#10;&#10;Description automatically generated">
            <a:extLst>
              <a:ext uri="{FF2B5EF4-FFF2-40B4-BE49-F238E27FC236}">
                <a16:creationId xmlns:a16="http://schemas.microsoft.com/office/drawing/2014/main" id="{A48A60B4-680A-28E1-CB8A-D028BB0D8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1234" y="1157637"/>
            <a:ext cx="2520000" cy="2520000"/>
          </a:xfrm>
          <a:prstGeom prst="ellipse">
            <a:avLst/>
          </a:prstGeom>
          <a:ln>
            <a:noFill/>
          </a:ln>
          <a:effectLst>
            <a:softEdge rad="112500"/>
          </a:effectLst>
        </p:spPr>
      </p:pic>
      <p:pic>
        <p:nvPicPr>
          <p:cNvPr id="10" name="Picture 9" descr="A dirt path through a forest&#10;&#10;Description automatically generated with low confidence">
            <a:extLst>
              <a:ext uri="{FF2B5EF4-FFF2-40B4-BE49-F238E27FC236}">
                <a16:creationId xmlns:a16="http://schemas.microsoft.com/office/drawing/2014/main" id="{FED61371-2B91-629E-D5C7-5CBDFCB500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0495" y="1157637"/>
            <a:ext cx="2520000" cy="2520000"/>
          </a:xfrm>
          <a:prstGeom prst="ellipse">
            <a:avLst/>
          </a:prstGeom>
          <a:ln>
            <a:noFill/>
          </a:ln>
          <a:effectLst>
            <a:softEdge rad="112500"/>
          </a:effectLst>
        </p:spPr>
      </p:pic>
      <p:pic>
        <p:nvPicPr>
          <p:cNvPr id="13" name="Picture 12" descr="A river running through a forest&#10;&#10;Description automatically generated with medium confidence">
            <a:extLst>
              <a:ext uri="{FF2B5EF4-FFF2-40B4-BE49-F238E27FC236}">
                <a16:creationId xmlns:a16="http://schemas.microsoft.com/office/drawing/2014/main" id="{50C01036-0F61-9115-42B1-5E7E8644DC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02174" y="3859066"/>
            <a:ext cx="2520000" cy="2520000"/>
          </a:xfrm>
          <a:prstGeom prst="ellipse">
            <a:avLst/>
          </a:prstGeom>
          <a:ln>
            <a:noFill/>
          </a:ln>
          <a:effectLst>
            <a:softEdge rad="112500"/>
          </a:effectLst>
        </p:spPr>
      </p:pic>
      <p:pic>
        <p:nvPicPr>
          <p:cNvPr id="15" name="Picture 14">
            <a:extLst>
              <a:ext uri="{FF2B5EF4-FFF2-40B4-BE49-F238E27FC236}">
                <a16:creationId xmlns:a16="http://schemas.microsoft.com/office/drawing/2014/main" id="{0D15892B-6D98-B2FD-A546-BFBBB67CD4F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400495" y="3845958"/>
            <a:ext cx="2520000" cy="2520000"/>
          </a:xfrm>
          <a:prstGeom prst="ellipse">
            <a:avLst/>
          </a:prstGeom>
          <a:ln>
            <a:noFill/>
          </a:ln>
          <a:effectLst>
            <a:softEdge rad="112500"/>
          </a:effectLst>
        </p:spPr>
      </p:pic>
      <p:sp>
        <p:nvSpPr>
          <p:cNvPr id="14" name="Slide Number Placeholder 11">
            <a:extLst>
              <a:ext uri="{FF2B5EF4-FFF2-40B4-BE49-F238E27FC236}">
                <a16:creationId xmlns:a16="http://schemas.microsoft.com/office/drawing/2014/main" id="{F89E51D4-1228-0742-8CE6-7E98155BD4E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17</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662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Охрана и защита лесов</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425518"/>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Мероприятия по охране лесов от пожаров</a:t>
            </a:r>
          </a:p>
          <a:p>
            <a:pPr>
              <a:lnSpc>
                <a:spcPct val="110000"/>
              </a:lnSpc>
            </a:pPr>
            <a:r>
              <a:rPr lang="ru-RU" sz="1600" dirty="0">
                <a:latin typeface="Arial" panose="020B0604020202020204" pitchFamily="34" charset="0"/>
                <a:cs typeface="Arial" panose="020B0604020202020204" pitchFamily="34" charset="0"/>
              </a:rPr>
              <a:t>Мероприятия по охране лесов от пожаров являются обязательными для исполнения арендатором лесных участков. В целях обеспечения пожарной безопасности на лесном участке арендатор обязан проводить противопожарное устройство лесов, обеспечить создание систем и средств предупреждения лесных пожаров, создавать запасы ГСМ на пожароопасный период.</a:t>
            </a: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2888609"/>
            <a:ext cx="6028030" cy="332142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На участках запроектированы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прочистка противопожарных минерализованных полос и их обновление;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содержание противопожарных стендов, аншлагов и плакатов;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и строительство дорог противопожарного назначения;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прокладка (разрубка) и прочистка просек, противопожарных разрывов;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эксплуатация шлагбаумов;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благоустройство и содержание мест отдыха граждан;</a:t>
            </a:r>
          </a:p>
          <a:p>
            <a:pPr marL="285750" indent="-285750">
              <a:lnSpc>
                <a:spcPct val="11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BCF597-14BF-7089-0A37-1182BB5B13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09"/>
          <a:stretch/>
        </p:blipFill>
        <p:spPr>
          <a:xfrm>
            <a:off x="8907981" y="2465695"/>
            <a:ext cx="2565863" cy="2565863"/>
          </a:xfrm>
          <a:prstGeom prst="ellipse">
            <a:avLst/>
          </a:prstGeom>
          <a:ln>
            <a:noFill/>
          </a:ln>
          <a:effectLst>
            <a:glow rad="228600">
              <a:schemeClr val="bg1">
                <a:alpha val="40000"/>
              </a:schemeClr>
            </a:glow>
            <a:softEdge rad="112500"/>
          </a:effectLst>
        </p:spPr>
      </p:pic>
      <p:pic>
        <p:nvPicPr>
          <p:cNvPr id="13" name="Picture 12" descr="A picture containing grass, outdoor, tree, ground&#10;&#10;Description automatically generated">
            <a:extLst>
              <a:ext uri="{FF2B5EF4-FFF2-40B4-BE49-F238E27FC236}">
                <a16:creationId xmlns:a16="http://schemas.microsoft.com/office/drawing/2014/main" id="{E88ECB77-C2F8-FF80-5A20-22B3FDC5EE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34920" y="3138355"/>
            <a:ext cx="2305611" cy="2305611"/>
          </a:xfrm>
          <a:prstGeom prst="ellipse">
            <a:avLst/>
          </a:prstGeom>
          <a:ln>
            <a:noFill/>
          </a:ln>
          <a:effectLst>
            <a:glow rad="228600">
              <a:schemeClr val="bg1">
                <a:alpha val="40000"/>
              </a:schemeClr>
            </a:glow>
            <a:softEdge rad="112500"/>
          </a:effectLst>
        </p:spPr>
      </p:pic>
      <p:pic>
        <p:nvPicPr>
          <p:cNvPr id="10" name="Picture 9">
            <a:extLst>
              <a:ext uri="{FF2B5EF4-FFF2-40B4-BE49-F238E27FC236}">
                <a16:creationId xmlns:a16="http://schemas.microsoft.com/office/drawing/2014/main" id="{40BE201C-5747-B900-5CA8-2C1D8A30BD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89106" y="4697699"/>
            <a:ext cx="1657335" cy="1657335"/>
          </a:xfrm>
          <a:prstGeom prst="ellipse">
            <a:avLst/>
          </a:prstGeom>
          <a:ln>
            <a:noFill/>
          </a:ln>
          <a:effectLst>
            <a:glow rad="228600">
              <a:schemeClr val="bg1">
                <a:alpha val="40000"/>
              </a:schemeClr>
            </a:glow>
            <a:softEdge rad="112500"/>
          </a:effectLst>
        </p:spPr>
      </p:pic>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18</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98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Охрана и защита лесов</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493288"/>
            <a:ext cx="11585824" cy="1154675"/>
          </a:xfrm>
          <a:prstGeom prst="rect">
            <a:avLst/>
          </a:prstGeom>
          <a:noFill/>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Основным источником пожаров является неосторожное обращение с огнем людей, посещающих лес. </a:t>
            </a:r>
            <a:endParaRPr lang="en-GB" sz="1600" b="1" dirty="0">
              <a:solidFill>
                <a:srgbClr val="0F6A36"/>
              </a:solidFill>
              <a:latin typeface="Arial" panose="020B0604020202020204" pitchFamily="34" charset="0"/>
              <a:cs typeface="Arial" panose="020B0604020202020204" pitchFamily="34" charset="0"/>
            </a:endParaRPr>
          </a:p>
          <a:p>
            <a:pPr algn="ctr">
              <a:lnSpc>
                <a:spcPct val="110000"/>
              </a:lnSpc>
            </a:pPr>
            <a:endParaRPr lang="en-GB" sz="1600" dirty="0">
              <a:latin typeface="Arial" panose="020B0604020202020204" pitchFamily="34" charset="0"/>
              <a:cs typeface="Arial" panose="020B0604020202020204" pitchFamily="34" charset="0"/>
            </a:endParaRPr>
          </a:p>
          <a:p>
            <a:pPr algn="ctr">
              <a:lnSpc>
                <a:spcPct val="110000"/>
              </a:lnSpc>
            </a:pPr>
            <a:r>
              <a:rPr lang="ru-RU" sz="1600" b="1" dirty="0">
                <a:solidFill>
                  <a:srgbClr val="0F6A36"/>
                </a:solidFill>
                <a:latin typeface="Arial" panose="020B0604020202020204" pitchFamily="34" charset="0"/>
                <a:cs typeface="Arial" panose="020B0604020202020204" pitchFamily="34" charset="0"/>
              </a:rPr>
              <a:t>Пожалуйста, соблюдайте требования пожарной безопасности, особенно в пожароопасный сезон </a:t>
            </a:r>
            <a:r>
              <a:rPr lang="en-GB" sz="1600" b="1" dirty="0">
                <a:solidFill>
                  <a:srgbClr val="0F6A36"/>
                </a:solidFill>
                <a:latin typeface="Arial" panose="020B0604020202020204" pitchFamily="34" charset="0"/>
                <a:cs typeface="Arial" panose="020B0604020202020204" pitchFamily="34" charset="0"/>
              </a:rPr>
              <a:t/>
            </a:r>
            <a:br>
              <a:rPr lang="en-GB" sz="1600" b="1" dirty="0">
                <a:solidFill>
                  <a:srgbClr val="0F6A36"/>
                </a:solidFill>
                <a:latin typeface="Arial" panose="020B0604020202020204" pitchFamily="34" charset="0"/>
                <a:cs typeface="Arial" panose="020B0604020202020204" pitchFamily="34" charset="0"/>
              </a:rPr>
            </a:br>
            <a:r>
              <a:rPr lang="ru-RU" sz="1600" b="1" dirty="0">
                <a:solidFill>
                  <a:srgbClr val="0F6A36"/>
                </a:solidFill>
                <a:latin typeface="Arial" panose="020B0604020202020204" pitchFamily="34" charset="0"/>
                <a:cs typeface="Arial" panose="020B0604020202020204" pitchFamily="34" charset="0"/>
              </a:rPr>
              <a:t>(с момента схода снега до образования снежного покрова).</a:t>
            </a:r>
          </a:p>
        </p:txBody>
      </p:sp>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19</a:t>
            </a:fld>
            <a:endParaRPr lang="ru-RU" dirty="0">
              <a:solidFill>
                <a:srgbClr val="89CA45"/>
              </a:solidFill>
              <a:latin typeface="Arial" panose="020B0604020202020204" pitchFamily="34" charset="0"/>
              <a:cs typeface="Arial" panose="020B0604020202020204" pitchFamily="34" charset="0"/>
            </a:endParaRPr>
          </a:p>
        </p:txBody>
      </p:sp>
      <p:pic>
        <p:nvPicPr>
          <p:cNvPr id="17" name="Picture 16" descr="A red and white sign&#10;&#10;Description automatically generated with low confidence">
            <a:extLst>
              <a:ext uri="{FF2B5EF4-FFF2-40B4-BE49-F238E27FC236}">
                <a16:creationId xmlns:a16="http://schemas.microsoft.com/office/drawing/2014/main" id="{0CA0672F-0FB3-6B41-EED9-F25A256F02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6665" y="3477702"/>
            <a:ext cx="2160000" cy="2160000"/>
          </a:xfrm>
          <a:prstGeom prst="rect">
            <a:avLst/>
          </a:prstGeom>
        </p:spPr>
      </p:pic>
      <p:pic>
        <p:nvPicPr>
          <p:cNvPr id="19" name="Picture 18" descr="A picture containing text, outdoor, clipart&#10;&#10;Description automatically generated">
            <a:extLst>
              <a:ext uri="{FF2B5EF4-FFF2-40B4-BE49-F238E27FC236}">
                <a16:creationId xmlns:a16="http://schemas.microsoft.com/office/drawing/2014/main" id="{283244E7-6F17-D6E2-8B3D-5A39F4D636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5335" y="3477702"/>
            <a:ext cx="2160000" cy="2160000"/>
          </a:xfrm>
          <a:prstGeom prst="rect">
            <a:avLst/>
          </a:prstGeom>
        </p:spPr>
      </p:pic>
      <p:pic>
        <p:nvPicPr>
          <p:cNvPr id="21" name="Picture 20" descr="Logo&#10;&#10;Description automatically generated">
            <a:extLst>
              <a:ext uri="{FF2B5EF4-FFF2-40B4-BE49-F238E27FC236}">
                <a16:creationId xmlns:a16="http://schemas.microsoft.com/office/drawing/2014/main" id="{CDBE9D4F-25EC-3B41-47D2-AF4B8BC179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6000" y="3477702"/>
            <a:ext cx="2160000" cy="2160000"/>
          </a:xfrm>
          <a:prstGeom prst="rect">
            <a:avLst/>
          </a:prstGeom>
        </p:spPr>
      </p:pic>
      <p:pic>
        <p:nvPicPr>
          <p:cNvPr id="23" name="Picture 22" descr="Icon&#10;&#10;Description automatically generated">
            <a:extLst>
              <a:ext uri="{FF2B5EF4-FFF2-40B4-BE49-F238E27FC236}">
                <a16:creationId xmlns:a16="http://schemas.microsoft.com/office/drawing/2014/main" id="{E8B57C06-F577-FF74-0BA3-489126ED55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97330" y="3477702"/>
            <a:ext cx="2160000" cy="2160000"/>
          </a:xfrm>
          <a:prstGeom prst="rect">
            <a:avLst/>
          </a:prstGeom>
        </p:spPr>
      </p:pic>
      <p:pic>
        <p:nvPicPr>
          <p:cNvPr id="25" name="Picture 24" descr="Logo&#10;&#10;Description automatically generated">
            <a:extLst>
              <a:ext uri="{FF2B5EF4-FFF2-40B4-BE49-F238E27FC236}">
                <a16:creationId xmlns:a16="http://schemas.microsoft.com/office/drawing/2014/main" id="{DB68E6FC-B181-96A4-A01D-37AC3D98F38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4670" y="3477702"/>
            <a:ext cx="2160000" cy="2160000"/>
          </a:xfrm>
          <a:prstGeom prst="rect">
            <a:avLst/>
          </a:prstGeom>
        </p:spPr>
      </p:pic>
    </p:spTree>
    <p:extLst>
      <p:ext uri="{BB962C8B-B14F-4D97-AF65-F5344CB8AC3E}">
        <p14:creationId xmlns:p14="http://schemas.microsoft.com/office/powerpoint/2010/main" val="93108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Содержание</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20000" cy="5287666"/>
          </a:xfrm>
          <a:prstGeom prst="rect">
            <a:avLst/>
          </a:prstGeom>
          <a:noFill/>
        </p:spPr>
        <p:txBody>
          <a:bodyPr wrap="square">
            <a:spAutoFit/>
          </a:bodyPr>
          <a:lstStyle/>
          <a:p>
            <a:pPr marL="285750" indent="-285750">
              <a:lnSpc>
                <a:spcPct val="110000"/>
              </a:lnSpc>
              <a:buFont typeface="Arial" panose="020B0604020202020204" pitchFamily="34" charset="0"/>
              <a:buChar char="•"/>
              <a:tabLst>
                <a:tab pos="7920000" algn="r"/>
              </a:tabLst>
            </a:pPr>
            <a:r>
              <a:rPr lang="ru-RU" sz="1400" b="1" dirty="0">
                <a:solidFill>
                  <a:srgbClr val="954F72"/>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xmlns="" val="tx"/>
                    </a:ext>
                  </a:extLst>
                </a:hlinkClick>
              </a:rPr>
              <a:t>Информация об </a:t>
            </a:r>
            <a:r>
              <a:rPr lang="ru-RU" sz="1400" b="1" dirty="0">
                <a:solidFill>
                  <a:srgbClr val="0F6A36"/>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xmlns="" val="tx"/>
                    </a:ext>
                  </a:extLst>
                </a:hlinkClick>
              </a:rPr>
              <a:t>Организации</a:t>
            </a:r>
            <a:r>
              <a:rPr lang="ru-RU" sz="1400" b="1" dirty="0">
                <a:solidFill>
                  <a:srgbClr val="0F6A36"/>
                </a:solidFill>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xmlns="" val="tx"/>
                    </a:ext>
                  </a:extLst>
                </a:hlinkClick>
              </a:rPr>
              <a:t>Расположение и управление арендованных участков</a:t>
            </a:r>
            <a:endParaRPr lang="ru-RU" sz="14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xmlns="" val="tx"/>
                    </a:ext>
                  </a:extLst>
                </a:hlinkClick>
              </a:rPr>
              <a:t>Цели плана управления</a:t>
            </a:r>
            <a:endParaRPr lang="ru-RU" sz="14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xmlns="" val="tx"/>
                    </a:ext>
                  </a:extLst>
                </a:hlinkClick>
              </a:rPr>
              <a:t>Цикл лесохозяйственных работ</a:t>
            </a:r>
            <a:endParaRPr lang="ru-RU" sz="1400" b="1"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xmlns="" val="tx"/>
                    </a:ext>
                  </a:extLst>
                </a:hlinkClick>
              </a:rPr>
              <a:t>заготовка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xmlns="" val="tx"/>
                    </a:ext>
                  </a:extLst>
                </a:hlinkClick>
              </a:rPr>
              <a:t>технологии заготовки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xmlns="" val="tx"/>
                    </a:ext>
                  </a:extLst>
                </a:hlinkClick>
              </a:rPr>
              <a:t>информация по безопасности для населения</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xmlns="" val="tx"/>
                    </a:ext>
                  </a:extLst>
                </a:hlinkClick>
              </a:rPr>
              <a:t>вывозка древесины</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xmlns="" val="tx"/>
                    </a:ext>
                  </a:extLst>
                </a:hlinkClick>
              </a:rPr>
              <a:t>очистка мест рубок</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xmlns="" val="tx"/>
                    </a:ext>
                  </a:extLst>
                </a:hlinkClick>
              </a:rPr>
              <a:t>лесовосстановление</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xmlns="" val="tx"/>
                    </a:ext>
                  </a:extLst>
                </a:hlinkClick>
              </a:rPr>
              <a:t>рубки ухода в молодняках</a:t>
            </a:r>
            <a:endParaRPr lang="ru-RU" sz="1400" dirty="0">
              <a:solidFill>
                <a:srgbClr val="0F6A36"/>
              </a:solidFill>
              <a:latin typeface="Arial" panose="020B0604020202020204" pitchFamily="34" charset="0"/>
              <a:cs typeface="Arial" panose="020B0604020202020204" pitchFamily="34" charset="0"/>
            </a:endParaRPr>
          </a:p>
          <a:p>
            <a:pPr marL="285750" indent="171450">
              <a:lnSpc>
                <a:spcPct val="110000"/>
              </a:lnSpc>
              <a:buFontTx/>
              <a:buChar char="-"/>
            </a:pPr>
            <a:r>
              <a:rPr lang="ru-RU" sz="1400" dirty="0">
                <a:solidFill>
                  <a:srgbClr val="0F6A36"/>
                </a:solidFill>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xmlns="" val="tx"/>
                    </a:ext>
                  </a:extLst>
                </a:hlinkClick>
              </a:rPr>
              <a:t>коммерческие рубки ухода</a:t>
            </a:r>
            <a:endParaRPr lang="ru-RU" sz="1400"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xmlns="" val="tx"/>
                    </a:ext>
                  </a:extLst>
                </a:hlinkClick>
              </a:rPr>
              <a:t>Создание лесной инфраструктуры</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xmlns="" val="tx"/>
                    </a:ext>
                  </a:extLst>
                </a:hlinkClick>
              </a:rPr>
              <a:t>Охрана и защита лесов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xmlns="" val="tx"/>
                    </a:ext>
                  </a:extLst>
                </a:hlinkClick>
              </a:rPr>
              <a:t>Охрана и защита водных объектов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8" action="ppaction://hlinksldjump">
                  <a:extLst>
                    <a:ext uri="{A12FA001-AC4F-418D-AE19-62706E023703}">
                      <ahyp:hlinkClr xmlns:ahyp="http://schemas.microsoft.com/office/drawing/2018/hyperlinkcolor" xmlns="" val="tx"/>
                    </a:ext>
                  </a:extLst>
                </a:hlinkClick>
              </a:rPr>
              <a:t>Сохранение биоразнообразия</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19" action="ppaction://hlinksldjump">
                  <a:extLst>
                    <a:ext uri="{A12FA001-AC4F-418D-AE19-62706E023703}">
                      <ahyp:hlinkClr xmlns:ahyp="http://schemas.microsoft.com/office/drawing/2018/hyperlinkcolor" xmlns="" val="tx"/>
                    </a:ext>
                  </a:extLst>
                </a:hlinkClick>
              </a:rPr>
              <a:t>Редкие виды</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0" action="ppaction://hlinksldjump">
                  <a:extLst>
                    <a:ext uri="{A12FA001-AC4F-418D-AE19-62706E023703}">
                      <ahyp:hlinkClr xmlns:ahyp="http://schemas.microsoft.com/office/drawing/2018/hyperlinkcolor" xmlns="" val="tx"/>
                    </a:ext>
                  </a:extLst>
                </a:hlinkClick>
              </a:rPr>
              <a:t>Снижение воздействия на окружающую среду</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1" action="ppaction://hlinksldjump">
                  <a:extLst>
                    <a:ext uri="{A12FA001-AC4F-418D-AE19-62706E023703}">
                      <ahyp:hlinkClr xmlns:ahyp="http://schemas.microsoft.com/office/drawing/2018/hyperlinkcolor" xmlns="" val="tx"/>
                    </a:ext>
                  </a:extLst>
                </a:hlinkClick>
              </a:rPr>
              <a:t>Учёт интересов и прав работников</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2" action="ppaction://hlinksldjump">
                  <a:extLst>
                    <a:ext uri="{A12FA001-AC4F-418D-AE19-62706E023703}">
                      <ahyp:hlinkClr xmlns:ahyp="http://schemas.microsoft.com/office/drawing/2018/hyperlinkcolor" xmlns="" val="tx"/>
                    </a:ext>
                  </a:extLst>
                </a:hlinkClick>
              </a:rPr>
              <a:t>Учёт интересов и прав местных жителей</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3" action="ppaction://hlinksldjump">
                  <a:extLst>
                    <a:ext uri="{A12FA001-AC4F-418D-AE19-62706E023703}">
                      <ahyp:hlinkClr xmlns:ahyp="http://schemas.microsoft.com/office/drawing/2018/hyperlinkcolor" xmlns="" val="tx"/>
                    </a:ext>
                  </a:extLst>
                </a:hlinkClick>
              </a:rPr>
              <a:t>Взаимодействие с заинтересованными сторонами</a:t>
            </a:r>
            <a:endParaRPr lang="ru-RU" sz="1400" b="1" dirty="0">
              <a:solidFill>
                <a:srgbClr val="0F6A36"/>
              </a:solidFill>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solidFill>
                  <a:srgbClr val="0F6A36"/>
                </a:solidFill>
                <a:latin typeface="Arial" panose="020B0604020202020204" pitchFamily="34" charset="0"/>
                <a:cs typeface="Arial" panose="020B0604020202020204" pitchFamily="34" charset="0"/>
                <a:hlinkClick r:id="rId24" action="ppaction://hlinksldjump">
                  <a:extLst>
                    <a:ext uri="{A12FA001-AC4F-418D-AE19-62706E023703}">
                      <ahyp:hlinkClr xmlns:ahyp="http://schemas.microsoft.com/office/drawing/2018/hyperlinkcolor" xmlns="" val="tx"/>
                    </a:ext>
                  </a:extLst>
                </a:hlinkClick>
              </a:rPr>
              <a:t>Контактная информация</a:t>
            </a:r>
            <a:endParaRPr lang="ru-RU" sz="1400" b="1" dirty="0">
              <a:solidFill>
                <a:srgbClr val="0F6A36"/>
              </a:solidFill>
              <a:latin typeface="Arial" panose="020B0604020202020204" pitchFamily="34" charset="0"/>
              <a:cs typeface="Arial" panose="020B0604020202020204" pitchFamily="34" charset="0"/>
            </a:endParaRPr>
          </a:p>
        </p:txBody>
      </p:sp>
      <p:sp>
        <p:nvSpPr>
          <p:cNvPr id="4" name="Slide Number Placeholder 13">
            <a:extLst>
              <a:ext uri="{FF2B5EF4-FFF2-40B4-BE49-F238E27FC236}">
                <a16:creationId xmlns:a16="http://schemas.microsoft.com/office/drawing/2014/main" id="{2A00F0AF-E360-7A06-A845-3A78CA7C68F5}"/>
              </a:ext>
            </a:extLst>
          </p:cNvPr>
          <p:cNvSpPr>
            <a:spLocks noGrp="1"/>
          </p:cNvSpPr>
          <p:nvPr>
            <p:ph type="sldNum" sz="quarter" idx="12"/>
          </p:nvPr>
        </p:nvSpPr>
        <p:spPr>
          <a:xfrm>
            <a:off x="9177295"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95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Охрана и защита лесов</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816669"/>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Санитарно-оздоровительные мероприятия</a:t>
            </a:r>
          </a:p>
          <a:p>
            <a:pPr>
              <a:lnSpc>
                <a:spcPct val="110000"/>
              </a:lnSpc>
              <a:spcAft>
                <a:spcPts val="600"/>
              </a:spcAft>
            </a:pPr>
            <a:r>
              <a:rPr lang="ru-RU" sz="1600" dirty="0">
                <a:latin typeface="Arial" panose="020B0604020202020204" pitchFamily="34" charset="0"/>
                <a:cs typeface="Arial" panose="020B0604020202020204" pitchFamily="34" charset="0"/>
              </a:rPr>
              <a:t>Территория управляемых лесных участков относится к зоне слабой лесопатологической угрозы. По результатам лесоустройства санитарное состояние насаждений в целом оценивается как удовлетворительное.</a:t>
            </a:r>
          </a:p>
          <a:p>
            <a:pPr>
              <a:lnSpc>
                <a:spcPct val="110000"/>
              </a:lnSpc>
              <a:spcAft>
                <a:spcPts val="600"/>
              </a:spcAft>
            </a:pPr>
            <a:r>
              <a:rPr lang="ru-RU" sz="1600" dirty="0">
                <a:latin typeface="Arial" panose="020B0604020202020204" pitchFamily="34" charset="0"/>
                <a:cs typeface="Arial" panose="020B0604020202020204" pitchFamily="34" charset="0"/>
              </a:rPr>
              <a:t>Организация осуществляет контроль состояния лесных насаждений.</a:t>
            </a:r>
          </a:p>
          <a:p>
            <a:pPr>
              <a:lnSpc>
                <a:spcPct val="110000"/>
              </a:lnSpc>
              <a:spcAft>
                <a:spcPts val="600"/>
              </a:spcAft>
            </a:pPr>
            <a:r>
              <a:rPr lang="ru-RU" sz="1600" dirty="0">
                <a:latin typeface="Arial" panose="020B0604020202020204" pitchFamily="34" charset="0"/>
                <a:cs typeface="Arial" panose="020B0604020202020204" pitchFamily="34" charset="0"/>
              </a:rPr>
              <a:t>В случае выявления очагов вредных организмов, проводятся лесопатологические обследования, на основании которых проектируются санитарно-оздоровительные мероприятия. </a:t>
            </a:r>
          </a:p>
          <a:p>
            <a:pPr>
              <a:lnSpc>
                <a:spcPct val="110000"/>
              </a:lnSpc>
              <a:spcAft>
                <a:spcPts val="600"/>
              </a:spcAft>
            </a:pPr>
            <a:r>
              <a:rPr lang="ru-RU" sz="1600" dirty="0">
                <a:latin typeface="Arial" panose="020B0604020202020204" pitchFamily="34" charset="0"/>
                <a:cs typeface="Arial" panose="020B0604020202020204" pitchFamily="34" charset="0"/>
              </a:rPr>
              <a:t>Лесопатологические обследования и назначение санитарно-оздоровительных мероприятий контролируются органами исполнительной власти в области лесных отношений.</a:t>
            </a:r>
          </a:p>
          <a:p>
            <a:pPr>
              <a:lnSpc>
                <a:spcPct val="110000"/>
              </a:lnSpc>
            </a:pPr>
            <a:endParaRPr lang="ru-RU"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3900054"/>
            <a:ext cx="7119076" cy="1967205"/>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Результаты лесопатологических обследований доступны:</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Министерство лесного комплекса Иркутской области: </a:t>
            </a:r>
          </a:p>
          <a:p>
            <a:pPr>
              <a:lnSpc>
                <a:spcPct val="110000"/>
              </a:lnSpc>
            </a:pPr>
            <a:r>
              <a:rPr lang="en-GB" sz="1600" dirty="0">
                <a:latin typeface="Arial" panose="020B0604020202020204" pitchFamily="34" charset="0"/>
                <a:cs typeface="Arial" panose="020B0604020202020204" pitchFamily="34" charset="0"/>
                <a:hlinkClick r:id="rId3"/>
              </a:rPr>
              <a:t>https://irkobl.ru/sites/alh/OhranaIZaschita/AktiNew/</a:t>
            </a:r>
            <a:endParaRPr lang="ru-RU" sz="1600" dirty="0">
              <a:latin typeface="Arial" panose="020B0604020202020204" pitchFamily="34" charset="0"/>
              <a:cs typeface="Arial" panose="020B0604020202020204" pitchFamily="34" charset="0"/>
            </a:endParaRPr>
          </a:p>
          <a:p>
            <a:pPr lvl="1">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Министерство лесного хозяйства Красноярского края: </a:t>
            </a:r>
          </a:p>
          <a:p>
            <a:pPr>
              <a:lnSpc>
                <a:spcPct val="110000"/>
              </a:lnSpc>
            </a:pPr>
            <a:r>
              <a:rPr lang="en-GB" sz="1600" dirty="0">
                <a:latin typeface="Arial" panose="020B0604020202020204" pitchFamily="34" charset="0"/>
                <a:cs typeface="Arial" panose="020B0604020202020204" pitchFamily="34" charset="0"/>
                <a:hlinkClick r:id="rId4"/>
              </a:rPr>
              <a:t>http://mlx.krskstate.ru/napravdeet/ohr_zash_les/akt_lesoparolog/</a:t>
            </a:r>
            <a:endParaRPr lang="ru-RU" sz="1600" dirty="0">
              <a:latin typeface="Arial" panose="020B0604020202020204" pitchFamily="34" charset="0"/>
              <a:cs typeface="Arial" panose="020B0604020202020204" pitchFamily="34" charset="0"/>
            </a:endParaRPr>
          </a:p>
        </p:txBody>
      </p:sp>
      <p:pic>
        <p:nvPicPr>
          <p:cNvPr id="8" name="Picture 7" descr="A picture containing tree, outdoor, forest, plant&#10;&#10;Description automatically generated">
            <a:extLst>
              <a:ext uri="{FF2B5EF4-FFF2-40B4-BE49-F238E27FC236}">
                <a16:creationId xmlns:a16="http://schemas.microsoft.com/office/drawing/2014/main" id="{DF9D6AB8-28A3-40C0-D981-4C95E185A9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3746" y="3550682"/>
            <a:ext cx="4249115" cy="2655697"/>
          </a:xfrm>
          <a:prstGeom prst="rect">
            <a:avLst/>
          </a:prstGeom>
          <a:ln>
            <a:noFill/>
          </a:ln>
          <a:effectLst>
            <a:softEdge rad="112500"/>
          </a:effectLst>
        </p:spPr>
      </p:pic>
      <p:pic>
        <p:nvPicPr>
          <p:cNvPr id="10" name="Graphic 9" descr="Thumbs up sign with solid fill">
            <a:extLst>
              <a:ext uri="{FF2B5EF4-FFF2-40B4-BE49-F238E27FC236}">
                <a16:creationId xmlns:a16="http://schemas.microsoft.com/office/drawing/2014/main" id="{D3D686A5-62F2-1FEB-F554-1546E995FB4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658270" y="4878530"/>
            <a:ext cx="1175940" cy="1175940"/>
          </a:xfrm>
          <a:prstGeom prst="rect">
            <a:avLst/>
          </a:prstGeom>
          <a:effectLst>
            <a:glow rad="228600">
              <a:schemeClr val="bg1">
                <a:alpha val="76000"/>
              </a:schemeClr>
            </a:glow>
          </a:effectLst>
        </p:spPr>
      </p:pic>
      <p:sp>
        <p:nvSpPr>
          <p:cNvPr id="11" name="Slide Number Placeholder 11">
            <a:extLst>
              <a:ext uri="{FF2B5EF4-FFF2-40B4-BE49-F238E27FC236}">
                <a16:creationId xmlns:a16="http://schemas.microsoft.com/office/drawing/2014/main" id="{0C84DA94-01AC-C445-AE12-20AC36018DF3}"/>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20</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044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Охрана и защита водных объектов</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ведении хозяйственной деятельности АО «ИлимФорестПром» выполняются меры для предотвращения и/или минимизации рисков воздействия на водные объекты в соответствии с российским законодательством. </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b="1" dirty="0">
                <a:solidFill>
                  <a:srgbClr val="0F6A36"/>
                </a:solidFill>
                <a:latin typeface="Arial" panose="020B0604020202020204" pitchFamily="34" charset="0"/>
                <a:cs typeface="Arial" panose="020B0604020202020204" pitchFamily="34" charset="0"/>
              </a:rPr>
              <a:t>Водоохранные зоны</a:t>
            </a:r>
          </a:p>
          <a:p>
            <a:pPr>
              <a:lnSpc>
                <a:spcPct val="110000"/>
              </a:lnSpc>
            </a:pPr>
            <a:r>
              <a:rPr lang="ru-RU" sz="1600" dirty="0">
                <a:latin typeface="Arial" panose="020B0604020202020204" pitchFamily="34" charset="0"/>
                <a:cs typeface="Arial" panose="020B0604020202020204" pitchFamily="34" charset="0"/>
              </a:rPr>
              <a:t>В соответствии со ст. 65 Водного кодекса выделены водоохранные зоны, которые примыкают к береговой линии рек, ручьев, каналов, озер и на которых устанавливается специальный режим осуществления хозяйственной и иной деятельности. В границах водоохранных зон устанавливаются прибрежные защитные полосы, на территориях которых вводятся дополнительные ограничения хозяйственной деятельности.</a:t>
            </a:r>
          </a:p>
        </p:txBody>
      </p:sp>
      <p:pic>
        <p:nvPicPr>
          <p:cNvPr id="8" name="Picture 7" descr="Diagram, schematic&#10;&#10;Description automatically generated">
            <a:extLst>
              <a:ext uri="{FF2B5EF4-FFF2-40B4-BE49-F238E27FC236}">
                <a16:creationId xmlns:a16="http://schemas.microsoft.com/office/drawing/2014/main" id="{C20965C1-7028-F36D-1144-5A459BF8203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4385" y="3701140"/>
            <a:ext cx="5070115" cy="2585189"/>
          </a:xfrm>
          <a:prstGeom prst="rect">
            <a:avLst/>
          </a:prstGeom>
          <a:ln>
            <a:noFill/>
          </a:ln>
          <a:effectLst>
            <a:softEdge rad="112500"/>
          </a:effectLst>
        </p:spPr>
      </p:pic>
      <p:sp>
        <p:nvSpPr>
          <p:cNvPr id="16" name="TextBox 15">
            <a:extLst>
              <a:ext uri="{FF2B5EF4-FFF2-40B4-BE49-F238E27FC236}">
                <a16:creationId xmlns:a16="http://schemas.microsoft.com/office/drawing/2014/main" id="{4682CC08-2018-1A84-8F48-CF6B71C304C9}"/>
              </a:ext>
            </a:extLst>
          </p:cNvPr>
          <p:cNvSpPr txBox="1"/>
          <p:nvPr/>
        </p:nvSpPr>
        <p:spPr>
          <a:xfrm>
            <a:off x="7024644" y="3701140"/>
            <a:ext cx="4895850" cy="2779735"/>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F6A36"/>
                </a:solidFill>
                <a:effectLst/>
                <a:uLnTx/>
                <a:uFillTx/>
                <a:latin typeface="Arial" panose="020B0604020202020204" pitchFamily="34" charset="0"/>
                <a:ea typeface="+mn-ea"/>
                <a:cs typeface="Arial" panose="020B0604020202020204" pitchFamily="34" charset="0"/>
              </a:rPr>
              <a:t>Наиболее крупные реки, расположенные на территории управляемых лесных участков: </a:t>
            </a: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Чула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Чамбета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Вихоревка</a:t>
            </a: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Кова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Алмазай</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Носова</a:t>
            </a: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Убь</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Турма</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Slide Number Placeholder 11">
            <a:extLst>
              <a:ext uri="{FF2B5EF4-FFF2-40B4-BE49-F238E27FC236}">
                <a16:creationId xmlns:a16="http://schemas.microsoft.com/office/drawing/2014/main" id="{6BB9EF2C-17B8-F54C-B3A2-2F4128165B5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21</a:t>
            </a:fld>
            <a:endParaRPr lang="ru-RU" dirty="0">
              <a:solidFill>
                <a:srgbClr val="89CA45"/>
              </a:solidFill>
              <a:latin typeface="Arial" panose="020B0604020202020204" pitchFamily="34" charset="0"/>
              <a:cs typeface="Arial" panose="020B0604020202020204" pitchFamily="34" charset="0"/>
            </a:endParaRPr>
          </a:p>
        </p:txBody>
      </p:sp>
      <p:cxnSp>
        <p:nvCxnSpPr>
          <p:cNvPr id="5" name="Прямая соединительная линия 4">
            <a:extLst>
              <a:ext uri="{FF2B5EF4-FFF2-40B4-BE49-F238E27FC236}">
                <a16:creationId xmlns:a16="http://schemas.microsoft.com/office/drawing/2014/main" id="{8DDE38E9-F887-F742-88A2-5328051C635C}"/>
              </a:ext>
            </a:extLst>
          </p:cNvPr>
          <p:cNvCxnSpPr/>
          <p:nvPr/>
        </p:nvCxnSpPr>
        <p:spPr>
          <a:xfrm>
            <a:off x="454385" y="6480875"/>
            <a:ext cx="69479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143EB2D3-AADE-0F4C-88EE-323AACB8D0E8}"/>
              </a:ext>
            </a:extLst>
          </p:cNvPr>
          <p:cNvCxnSpPr/>
          <p:nvPr/>
        </p:nvCxnSpPr>
        <p:spPr>
          <a:xfrm>
            <a:off x="454385" y="6719772"/>
            <a:ext cx="694793"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271504-5F07-B240-85DC-F56427C1AE3F}"/>
              </a:ext>
            </a:extLst>
          </p:cNvPr>
          <p:cNvSpPr txBox="1"/>
          <p:nvPr/>
        </p:nvSpPr>
        <p:spPr>
          <a:xfrm>
            <a:off x="1149178" y="6323325"/>
            <a:ext cx="2148730"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водоохранных зон</a:t>
            </a:r>
          </a:p>
        </p:txBody>
      </p:sp>
      <p:sp>
        <p:nvSpPr>
          <p:cNvPr id="13" name="TextBox 12">
            <a:extLst>
              <a:ext uri="{FF2B5EF4-FFF2-40B4-BE49-F238E27FC236}">
                <a16:creationId xmlns:a16="http://schemas.microsoft.com/office/drawing/2014/main" id="{D4DA4C22-DD20-DB40-A165-F9F4DF92B60F}"/>
              </a:ext>
            </a:extLst>
          </p:cNvPr>
          <p:cNvSpPr txBox="1"/>
          <p:nvPr/>
        </p:nvSpPr>
        <p:spPr>
          <a:xfrm>
            <a:off x="1149178" y="6554256"/>
            <a:ext cx="2927212"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прибрежных защитных полос</a:t>
            </a:r>
          </a:p>
        </p:txBody>
      </p:sp>
    </p:spTree>
    <p:extLst>
      <p:ext uri="{BB962C8B-B14F-4D97-AF65-F5344CB8AC3E}">
        <p14:creationId xmlns:p14="http://schemas.microsoft.com/office/powerpoint/2010/main" val="245659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Сохранение биоразнообразия</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494648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На ландшафтном уровне (на уровне управляемых лесных участков)</a:t>
            </a:r>
          </a:p>
          <a:p>
            <a:pPr>
              <a:lnSpc>
                <a:spcPct val="110000"/>
              </a:lnSpc>
            </a:pPr>
            <a:r>
              <a:rPr lang="ru-RU" sz="1600" dirty="0">
                <a:latin typeface="Arial" panose="020B0604020202020204" pitchFamily="34" charset="0"/>
                <a:cs typeface="Arial" panose="020B0604020202020204" pitchFamily="34" charset="0"/>
              </a:rPr>
              <a:t>Важную роль сохранения биоразнообразия на ландшафтном уровне (на уровне управляемого лесного участка) играют защитные леса, особо защитные участки лесов (ОЗУ), для которых законодательством установлен особый правовой режим. Эти леса образуют экологический каркас, который позволяет поддерживать разнообразие видов и лесных экосистем, естественные процессы в жизни леса.</a:t>
            </a:r>
          </a:p>
          <a:p>
            <a:pPr>
              <a:lnSpc>
                <a:spcPct val="110000"/>
              </a:lnSpc>
            </a:pPr>
            <a:endParaRPr lang="ru-RU" sz="1600" b="1" dirty="0">
              <a:solidFill>
                <a:srgbClr val="0F6A36"/>
              </a:solidFill>
              <a:latin typeface="Arial" panose="020B0604020202020204" pitchFamily="34" charset="0"/>
              <a:cs typeface="Arial" panose="020B0604020202020204" pitchFamily="34" charset="0"/>
            </a:endParaRPr>
          </a:p>
          <a:p>
            <a:pPr>
              <a:lnSpc>
                <a:spcPct val="110000"/>
              </a:lnSpc>
            </a:pPr>
            <a:r>
              <a:rPr lang="ru-RU" sz="1600" b="1" dirty="0">
                <a:solidFill>
                  <a:srgbClr val="0F6A36"/>
                </a:solidFill>
                <a:latin typeface="Arial" panose="020B0604020202020204" pitchFamily="34" charset="0"/>
                <a:cs typeface="Arial" panose="020B0604020202020204" pitchFamily="34" charset="0"/>
              </a:rPr>
              <a:t>В границах управляемых лесных участков расположены защитные леса следующих категорий: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леса, расположенные в водоохранных зонах;</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защитные полосы лесов, расположенные вдоль дорог;</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запретные полосы лесов, расположенные вдоль водных объектов;</a:t>
            </a:r>
          </a:p>
          <a:p>
            <a:pPr marL="285750" indent="-285750">
              <a:lnSpc>
                <a:spcPct val="11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нерестоохранные</a:t>
            </a:r>
            <a:r>
              <a:rPr lang="ru-RU" sz="1600" dirty="0">
                <a:latin typeface="Arial" panose="020B0604020202020204" pitchFamily="34" charset="0"/>
                <a:cs typeface="Arial" panose="020B0604020202020204" pitchFamily="34" charset="0"/>
              </a:rPr>
              <a:t> полосы лесов.</a:t>
            </a:r>
          </a:p>
          <a:p>
            <a:pPr>
              <a:lnSpc>
                <a:spcPct val="110000"/>
              </a:lnSpc>
            </a:pPr>
            <a:endParaRPr lang="ru-RU" sz="1600" b="1" dirty="0">
              <a:solidFill>
                <a:srgbClr val="0F6A36"/>
              </a:solidFill>
              <a:latin typeface="Arial" panose="020B0604020202020204" pitchFamily="34" charset="0"/>
              <a:cs typeface="Arial" panose="020B0604020202020204" pitchFamily="34" charset="0"/>
            </a:endParaRPr>
          </a:p>
          <a:p>
            <a:pPr>
              <a:lnSpc>
                <a:spcPct val="110000"/>
              </a:lnSpc>
            </a:pPr>
            <a:r>
              <a:rPr lang="ru-RU" sz="1600" b="1" dirty="0">
                <a:solidFill>
                  <a:srgbClr val="0F6A36"/>
                </a:solidFill>
                <a:latin typeface="Arial" panose="020B0604020202020204" pitchFamily="34" charset="0"/>
                <a:cs typeface="Arial" panose="020B0604020202020204" pitchFamily="34" charset="0"/>
              </a:rPr>
              <a:t>и ОЗУ следующих видов: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берегозащитные участки лесов;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небольшие участки лесов, расположенным среди безлесных пространств;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участки лесов на крутых горных склонах;</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участки лесов вокруг сельских населенных пунктов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кедровые насаждения</a:t>
            </a:r>
          </a:p>
        </p:txBody>
      </p:sp>
      <p:sp>
        <p:nvSpPr>
          <p:cNvPr id="5" name="TextBox 4">
            <a:extLst>
              <a:ext uri="{FF2B5EF4-FFF2-40B4-BE49-F238E27FC236}">
                <a16:creationId xmlns:a16="http://schemas.microsoft.com/office/drawing/2014/main" id="{DF39F517-6198-3176-0605-A1B238E1CA67}"/>
              </a:ext>
            </a:extLst>
          </p:cNvPr>
          <p:cNvSpPr txBox="1"/>
          <p:nvPr/>
        </p:nvSpPr>
        <p:spPr>
          <a:xfrm>
            <a:off x="8510137" y="4288988"/>
            <a:ext cx="2843663" cy="1051560"/>
          </a:xfrm>
          <a:prstGeom prst="roundRect">
            <a:avLst>
              <a:gd name="adj" fmla="val 11844"/>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spcAft>
                <a:spcPts val="600"/>
              </a:spcAft>
            </a:pPr>
            <a:r>
              <a:rPr lang="ru-RU" sz="1600" dirty="0">
                <a:latin typeface="Arial" panose="020B0604020202020204" pitchFamily="34" charset="0"/>
                <a:cs typeface="Arial" panose="020B0604020202020204" pitchFamily="34" charset="0"/>
              </a:rPr>
              <a:t>Площадь</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защитных лесов: </a:t>
            </a:r>
            <a:r>
              <a:rPr lang="ru-RU" sz="1600" b="1" dirty="0">
                <a:solidFill>
                  <a:srgbClr val="0F6A36"/>
                </a:solidFill>
                <a:latin typeface="Arial" panose="020B0604020202020204" pitchFamily="34" charset="0"/>
                <a:cs typeface="Arial" panose="020B0604020202020204" pitchFamily="34" charset="0"/>
              </a:rPr>
              <a:t>33678 га</a:t>
            </a:r>
          </a:p>
          <a:p>
            <a:pPr>
              <a:spcBef>
                <a:spcPts val="600"/>
              </a:spcBef>
              <a:spcAft>
                <a:spcPts val="600"/>
              </a:spcAft>
            </a:pPr>
            <a:r>
              <a:rPr lang="ru-RU" sz="1600" dirty="0">
                <a:solidFill>
                  <a:schemeClr val="tx1"/>
                </a:solidFill>
                <a:latin typeface="Arial" panose="020B0604020202020204" pitchFamily="34" charset="0"/>
                <a:cs typeface="Arial" panose="020B0604020202020204" pitchFamily="34" charset="0"/>
              </a:rPr>
              <a:t>Площадь ОЗУ:     </a:t>
            </a:r>
            <a:r>
              <a:rPr lang="ru-RU" sz="1600" b="1" dirty="0">
                <a:solidFill>
                  <a:srgbClr val="0F6A36"/>
                </a:solidFill>
                <a:latin typeface="Arial" panose="020B0604020202020204" pitchFamily="34" charset="0"/>
                <a:cs typeface="Arial" panose="020B0604020202020204" pitchFamily="34" charset="0"/>
              </a:rPr>
              <a:t>63153 га</a:t>
            </a:r>
            <a:endParaRPr lang="en-GB" sz="1600" b="1" dirty="0">
              <a:solidFill>
                <a:schemeClr val="tx1"/>
              </a:solidFill>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BD4F71B2-7411-BE40-B78E-2FA2B947396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22</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0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Сохранение биоразнообразия</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88383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На локальном уровне (на уровне лесосеки)</a:t>
            </a:r>
          </a:p>
          <a:p>
            <a:pPr>
              <a:lnSpc>
                <a:spcPct val="110000"/>
              </a:lnSpc>
            </a:pPr>
            <a:r>
              <a:rPr lang="ru-RU" sz="1600" dirty="0">
                <a:latin typeface="Arial" panose="020B0604020202020204" pitchFamily="34" charset="0"/>
                <a:cs typeface="Arial" panose="020B0604020202020204" pitchFamily="34" charset="0"/>
              </a:rPr>
              <a:t>Для сохранения лесных видов растений, животных, грибов и других организмов при разработке лесосек                     АО «ИлимФорестПром» сохранят объекты биоразнообразия – ключевые биотопы и ключевые элементы древостоя.</a:t>
            </a:r>
          </a:p>
        </p:txBody>
      </p:sp>
      <p:sp>
        <p:nvSpPr>
          <p:cNvPr id="5" name="TextBox 4">
            <a:extLst>
              <a:ext uri="{FF2B5EF4-FFF2-40B4-BE49-F238E27FC236}">
                <a16:creationId xmlns:a16="http://schemas.microsoft.com/office/drawing/2014/main" id="{25B54459-942E-EFF7-19AC-6CD213BC280F}"/>
              </a:ext>
            </a:extLst>
          </p:cNvPr>
          <p:cNvSpPr txBox="1"/>
          <p:nvPr/>
        </p:nvSpPr>
        <p:spPr>
          <a:xfrm>
            <a:off x="6096000" y="2293912"/>
            <a:ext cx="5758670" cy="2238049"/>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Ключевые биотопы</a:t>
            </a:r>
          </a:p>
          <a:p>
            <a:pPr>
              <a:lnSpc>
                <a:spcPct val="110000"/>
              </a:lnSpc>
            </a:pPr>
            <a:r>
              <a:rPr lang="ru-RU" sz="1600" dirty="0">
                <a:latin typeface="Arial" panose="020B0604020202020204" pitchFamily="34" charset="0"/>
                <a:cs typeface="Arial" panose="020B0604020202020204" pitchFamily="34" charset="0"/>
              </a:rPr>
              <a:t>Небольшие по площади участки леса с повышенным биоразнообразием (например, окраины болот), уязвимые участки, которые легко могут быть нарушены в результате хозяйственной деятельности и очень долго восстанавливаются (например, небольшие заболоченные понижения и др.), ключевые места обитания животных (например, барсучьи норы) </a:t>
            </a:r>
          </a:p>
        </p:txBody>
      </p:sp>
      <p:sp>
        <p:nvSpPr>
          <p:cNvPr id="7" name="TextBox 6">
            <a:extLst>
              <a:ext uri="{FF2B5EF4-FFF2-40B4-BE49-F238E27FC236}">
                <a16:creationId xmlns:a16="http://schemas.microsoft.com/office/drawing/2014/main" id="{A8F635D3-4037-243B-B164-38EA275AC9EC}"/>
              </a:ext>
            </a:extLst>
          </p:cNvPr>
          <p:cNvSpPr txBox="1"/>
          <p:nvPr/>
        </p:nvSpPr>
        <p:spPr>
          <a:xfrm>
            <a:off x="6096000" y="4866243"/>
            <a:ext cx="5824495" cy="169636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Ключевые элементы древостоя</a:t>
            </a:r>
          </a:p>
          <a:p>
            <a:pPr>
              <a:lnSpc>
                <a:spcPct val="110000"/>
              </a:lnSpc>
            </a:pPr>
            <a:r>
              <a:rPr lang="ru-RU" sz="1600" dirty="0">
                <a:latin typeface="Arial" panose="020B0604020202020204" pitchFamily="34" charset="0"/>
                <a:cs typeface="Arial" panose="020B0604020202020204" pitchFamily="34" charset="0"/>
              </a:rPr>
              <a:t>Отдельные деревья и их группы, представляющие собой обязательные элементы лесной среды (например, старые деревья, мертвая древесина — сухостой, высокие пни, валеж и др.) и являющиеся субстратом для разнообразных видов живых организмов. </a:t>
            </a:r>
          </a:p>
        </p:txBody>
      </p:sp>
      <p:pic>
        <p:nvPicPr>
          <p:cNvPr id="9" name="Picture 8">
            <a:extLst>
              <a:ext uri="{FF2B5EF4-FFF2-40B4-BE49-F238E27FC236}">
                <a16:creationId xmlns:a16="http://schemas.microsoft.com/office/drawing/2014/main" id="{C9FA0907-1228-9F43-EC3D-FC12C1B533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670"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1" name="Picture 10">
            <a:extLst>
              <a:ext uri="{FF2B5EF4-FFF2-40B4-BE49-F238E27FC236}">
                <a16:creationId xmlns:a16="http://schemas.microsoft.com/office/drawing/2014/main" id="{6ECF7109-E86B-E91E-76E7-155E9843D0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4"/>
          <a:stretch/>
        </p:blipFill>
        <p:spPr>
          <a:xfrm>
            <a:off x="3749071"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4" name="Picture 13" descr="A tree with many branches&#10;&#10;Description automatically generated with low confidence">
            <a:extLst>
              <a:ext uri="{FF2B5EF4-FFF2-40B4-BE49-F238E27FC236}">
                <a16:creationId xmlns:a16="http://schemas.microsoft.com/office/drawing/2014/main" id="{B448CD50-1CD2-FE19-7E38-537220F753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95"/>
          <a:stretch/>
        </p:blipFill>
        <p:spPr>
          <a:xfrm>
            <a:off x="2041871" y="3391862"/>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6" name="Picture 15" descr="A tree trunk with holes in it&#10;&#10;Description automatically generated with medium confidence">
            <a:extLst>
              <a:ext uri="{FF2B5EF4-FFF2-40B4-BE49-F238E27FC236}">
                <a16:creationId xmlns:a16="http://schemas.microsoft.com/office/drawing/2014/main" id="{833116EC-ADEA-7592-6241-20E8144655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4670" y="4568437"/>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8" name="Picture 17" descr="A picture containing rock, mammal, white, stone&#10;&#10;Description automatically generated">
            <a:extLst>
              <a:ext uri="{FF2B5EF4-FFF2-40B4-BE49-F238E27FC236}">
                <a16:creationId xmlns:a16="http://schemas.microsoft.com/office/drawing/2014/main" id="{92E0779B-BCE4-D926-4C8C-66B3AA5F98E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47182" y="4568437"/>
            <a:ext cx="1980000" cy="1980000"/>
          </a:xfrm>
          <a:prstGeom prst="ellipse">
            <a:avLst/>
          </a:prstGeom>
          <a:ln>
            <a:noFill/>
          </a:ln>
          <a:effectLst>
            <a:outerShdw blurRad="63500" sx="102000" sy="102000" algn="ctr" rotWithShape="0">
              <a:prstClr val="black">
                <a:alpha val="40000"/>
              </a:prstClr>
            </a:outerShdw>
            <a:softEdge rad="112500"/>
          </a:effectLst>
        </p:spPr>
      </p:pic>
      <p:sp>
        <p:nvSpPr>
          <p:cNvPr id="10" name="TextBox 9">
            <a:extLst>
              <a:ext uri="{FF2B5EF4-FFF2-40B4-BE49-F238E27FC236}">
                <a16:creationId xmlns:a16="http://schemas.microsoft.com/office/drawing/2014/main" id="{A9CC356B-F56E-1D24-D5A1-BDB57C5674D9}"/>
              </a:ext>
            </a:extLst>
          </p:cNvPr>
          <p:cNvSpPr txBox="1"/>
          <p:nvPr/>
        </p:nvSpPr>
        <p:spPr>
          <a:xfrm>
            <a:off x="650106" y="3882260"/>
            <a:ext cx="1349129"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Заболоченное</a:t>
            </a:r>
          </a:p>
          <a:p>
            <a:pPr algn="ctr"/>
            <a:r>
              <a:rPr lang="ru-RU" sz="1400" b="1" dirty="0">
                <a:solidFill>
                  <a:schemeClr val="bg1"/>
                </a:solidFill>
                <a:effectLst>
                  <a:outerShdw blurRad="88900" sx="104000" sy="104000" algn="ctr" rotWithShape="0">
                    <a:prstClr val="black">
                      <a:alpha val="40000"/>
                    </a:prstClr>
                  </a:outerShdw>
                </a:effectLst>
              </a:rPr>
              <a:t>понижение</a:t>
            </a:r>
            <a:endParaRPr lang="en-GB" sz="1400" b="1" dirty="0">
              <a:solidFill>
                <a:schemeClr val="bg1"/>
              </a:solidFill>
              <a:effectLst>
                <a:outerShdw blurRad="88900" sx="104000" sy="104000" algn="ctr" rotWithShape="0">
                  <a:prstClr val="black">
                    <a:alpha val="40000"/>
                  </a:prstClr>
                </a:outerShdw>
              </a:effectLst>
            </a:endParaRPr>
          </a:p>
        </p:txBody>
      </p:sp>
      <p:sp>
        <p:nvSpPr>
          <p:cNvPr id="13" name="TextBox 12">
            <a:extLst>
              <a:ext uri="{FF2B5EF4-FFF2-40B4-BE49-F238E27FC236}">
                <a16:creationId xmlns:a16="http://schemas.microsoft.com/office/drawing/2014/main" id="{9302D1CD-13D1-5958-48AA-95620C131B5E}"/>
              </a:ext>
            </a:extLst>
          </p:cNvPr>
          <p:cNvSpPr txBox="1"/>
          <p:nvPr/>
        </p:nvSpPr>
        <p:spPr>
          <a:xfrm>
            <a:off x="4008414" y="3882260"/>
            <a:ext cx="147028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Окраина болота</a:t>
            </a:r>
            <a:endParaRPr lang="en-GB" sz="1400" b="1" dirty="0">
              <a:solidFill>
                <a:schemeClr val="bg1"/>
              </a:solidFill>
              <a:effectLst>
                <a:outerShdw blurRad="88900" sx="104000" sy="104000" algn="ctr" rotWithShape="0">
                  <a:prstClr val="black">
                    <a:alpha val="40000"/>
                  </a:prstClr>
                </a:outerShdw>
              </a:effectLst>
            </a:endParaRPr>
          </a:p>
        </p:txBody>
      </p:sp>
      <p:sp>
        <p:nvSpPr>
          <p:cNvPr id="15" name="TextBox 14">
            <a:extLst>
              <a:ext uri="{FF2B5EF4-FFF2-40B4-BE49-F238E27FC236}">
                <a16:creationId xmlns:a16="http://schemas.microsoft.com/office/drawing/2014/main" id="{C3F9C8D5-C30E-5DAD-6CF1-7B24BA6162F4}"/>
              </a:ext>
            </a:extLst>
          </p:cNvPr>
          <p:cNvSpPr txBox="1"/>
          <p:nvPr/>
        </p:nvSpPr>
        <p:spPr>
          <a:xfrm>
            <a:off x="2500197" y="5246090"/>
            <a:ext cx="1054958"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Дерево с гнездом</a:t>
            </a:r>
            <a:endParaRPr lang="en-GB" sz="1400" b="1" dirty="0">
              <a:solidFill>
                <a:schemeClr val="bg1"/>
              </a:solidFill>
              <a:effectLst>
                <a:outerShdw blurRad="88900" sx="104000" sy="104000" algn="ctr" rotWithShape="0">
                  <a:prstClr val="black">
                    <a:alpha val="40000"/>
                  </a:prstClr>
                </a:outerShdw>
              </a:effectLst>
            </a:endParaRPr>
          </a:p>
        </p:txBody>
      </p:sp>
      <p:sp>
        <p:nvSpPr>
          <p:cNvPr id="17" name="TextBox 16">
            <a:extLst>
              <a:ext uri="{FF2B5EF4-FFF2-40B4-BE49-F238E27FC236}">
                <a16:creationId xmlns:a16="http://schemas.microsoft.com/office/drawing/2014/main" id="{604844F1-7985-BFD4-2612-E02350E7E69D}"/>
              </a:ext>
            </a:extLst>
          </p:cNvPr>
          <p:cNvSpPr txBox="1"/>
          <p:nvPr/>
        </p:nvSpPr>
        <p:spPr>
          <a:xfrm>
            <a:off x="334670" y="6392346"/>
            <a:ext cx="2266917"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Старое дуплистое дерево</a:t>
            </a:r>
            <a:endParaRPr lang="en-GB" sz="1400" b="1" dirty="0">
              <a:solidFill>
                <a:schemeClr val="bg1"/>
              </a:solidFill>
              <a:effectLst>
                <a:outerShdw blurRad="88900" sx="104000" sy="104000" algn="ctr" rotWithShape="0">
                  <a:prstClr val="black">
                    <a:alpha val="40000"/>
                  </a:prstClr>
                </a:outerShdw>
              </a:effectLst>
            </a:endParaRPr>
          </a:p>
        </p:txBody>
      </p:sp>
      <p:sp>
        <p:nvSpPr>
          <p:cNvPr id="19" name="TextBox 18">
            <a:extLst>
              <a:ext uri="{FF2B5EF4-FFF2-40B4-BE49-F238E27FC236}">
                <a16:creationId xmlns:a16="http://schemas.microsoft.com/office/drawing/2014/main" id="{F0975F47-B515-7ACE-1232-F7864B945E4B}"/>
              </a:ext>
            </a:extLst>
          </p:cNvPr>
          <p:cNvSpPr txBox="1"/>
          <p:nvPr/>
        </p:nvSpPr>
        <p:spPr>
          <a:xfrm>
            <a:off x="4034099" y="6392346"/>
            <a:ext cx="143440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Нора барсука</a:t>
            </a:r>
            <a:endParaRPr lang="en-GB" sz="1400" b="1" dirty="0">
              <a:solidFill>
                <a:schemeClr val="bg1"/>
              </a:solidFill>
              <a:effectLst>
                <a:outerShdw blurRad="88900" sx="104000" sy="104000" algn="ctr" rotWithShape="0">
                  <a:prstClr val="black">
                    <a:alpha val="40000"/>
                  </a:prstClr>
                </a:outerShdw>
              </a:effectLst>
            </a:endParaRPr>
          </a:p>
        </p:txBody>
      </p:sp>
      <p:sp>
        <p:nvSpPr>
          <p:cNvPr id="20" name="Slide Number Placeholder 11">
            <a:extLst>
              <a:ext uri="{FF2B5EF4-FFF2-40B4-BE49-F238E27FC236}">
                <a16:creationId xmlns:a16="http://schemas.microsoft.com/office/drawing/2014/main" id="{CC648606-5496-2B4D-8EDE-7F291150D3C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23</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414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Редкие виды</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6012203" cy="494648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К редким видам растений, животных и иных организмов относятся виды, включенные в Красные книги РФ и субъектов РФ.</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территории управляемых лесных участков возможно обитание 47 редких видов, в том числе: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16 видов растений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 вида лишайников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4 видов грибов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рыб</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видов пресмыкающихся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22 видов птиц</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млекопитающих</a:t>
            </a: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Совместно с научными организациями – «Байкальский центр полевых исследований «Дикая природа Азии», Братский государственный университет – ведется работа по выявлению редких видов и сохранению их местообитаний.</a:t>
            </a:r>
          </a:p>
        </p:txBody>
      </p:sp>
      <p:pic>
        <p:nvPicPr>
          <p:cNvPr id="14" name="Picture 27" descr="A picture containing outdoor, plant, flower, branch&#10;&#10;Description automatically generated">
            <a:extLst>
              <a:ext uri="{FF2B5EF4-FFF2-40B4-BE49-F238E27FC236}">
                <a16:creationId xmlns:a16="http://schemas.microsoft.com/office/drawing/2014/main" id="{1DB037CE-249F-7246-9C1E-B09E5F2C38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17407" y="4003121"/>
            <a:ext cx="1440000" cy="2160000"/>
          </a:xfrm>
          <a:prstGeom prst="rect">
            <a:avLst/>
          </a:prstGeom>
          <a:ln>
            <a:noFill/>
          </a:ln>
          <a:effectLst>
            <a:softEdge rad="112500"/>
          </a:effectLst>
        </p:spPr>
      </p:pic>
      <p:pic>
        <p:nvPicPr>
          <p:cNvPr id="15" name="Picture 6" descr="A close up of a white flower&#10;&#10;Description automatically generated with medium confidence">
            <a:extLst>
              <a:ext uri="{FF2B5EF4-FFF2-40B4-BE49-F238E27FC236}">
                <a16:creationId xmlns:a16="http://schemas.microsoft.com/office/drawing/2014/main" id="{CB25B4F5-75C3-5E4E-9FF9-BE5A31F72E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88615" y="4043466"/>
            <a:ext cx="1440000" cy="2160001"/>
          </a:xfrm>
          <a:prstGeom prst="rect">
            <a:avLst/>
          </a:prstGeom>
          <a:ln>
            <a:noFill/>
          </a:ln>
          <a:effectLst>
            <a:softEdge rad="112500"/>
          </a:effectLst>
        </p:spPr>
      </p:pic>
      <p:pic>
        <p:nvPicPr>
          <p:cNvPr id="16" name="Picture 24" descr="A group of birds walking in a field&#10;&#10;Description automatically generated with low confidence">
            <a:extLst>
              <a:ext uri="{FF2B5EF4-FFF2-40B4-BE49-F238E27FC236}">
                <a16:creationId xmlns:a16="http://schemas.microsoft.com/office/drawing/2014/main" id="{F3A0709A-B6F3-3243-8F84-9551E42891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79709" y="1187735"/>
            <a:ext cx="1440000" cy="2160000"/>
          </a:xfrm>
          <a:prstGeom prst="rect">
            <a:avLst/>
          </a:prstGeom>
          <a:ln>
            <a:noFill/>
          </a:ln>
          <a:effectLst>
            <a:softEdge rad="112500"/>
          </a:effectLst>
        </p:spPr>
      </p:pic>
      <p:pic>
        <p:nvPicPr>
          <p:cNvPr id="17" name="Picture 8" descr="A picture containing tree, plant, forest, outdoor&#10;&#10;Description automatically generated">
            <a:extLst>
              <a:ext uri="{FF2B5EF4-FFF2-40B4-BE49-F238E27FC236}">
                <a16:creationId xmlns:a16="http://schemas.microsoft.com/office/drawing/2014/main" id="{CD875C71-C301-474A-B85D-2B77A561E5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42915" y="1181369"/>
            <a:ext cx="1440000" cy="2160000"/>
          </a:xfrm>
          <a:prstGeom prst="rect">
            <a:avLst/>
          </a:prstGeom>
          <a:ln>
            <a:noFill/>
          </a:ln>
          <a:effectLst>
            <a:softEdge rad="112500"/>
          </a:effectLst>
        </p:spPr>
      </p:pic>
      <p:pic>
        <p:nvPicPr>
          <p:cNvPr id="18" name="Picture 26">
            <a:extLst>
              <a:ext uri="{FF2B5EF4-FFF2-40B4-BE49-F238E27FC236}">
                <a16:creationId xmlns:a16="http://schemas.microsoft.com/office/drawing/2014/main" id="{D9F155AF-5DB4-A642-9894-4BE6268BFC4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7069" r="-659" b="-5007"/>
          <a:stretch/>
        </p:blipFill>
        <p:spPr>
          <a:xfrm>
            <a:off x="8506543" y="1204048"/>
            <a:ext cx="1440000" cy="2160000"/>
          </a:xfrm>
          <a:prstGeom prst="rect">
            <a:avLst/>
          </a:prstGeom>
          <a:ln>
            <a:noFill/>
          </a:ln>
          <a:effectLst>
            <a:softEdge rad="112500"/>
          </a:effectLst>
        </p:spPr>
      </p:pic>
      <p:sp>
        <p:nvSpPr>
          <p:cNvPr id="5" name="TextBox 4">
            <a:extLst>
              <a:ext uri="{FF2B5EF4-FFF2-40B4-BE49-F238E27FC236}">
                <a16:creationId xmlns:a16="http://schemas.microsoft.com/office/drawing/2014/main" id="{BD1DDD29-618F-1648-9CC6-27B860831DCD}"/>
              </a:ext>
            </a:extLst>
          </p:cNvPr>
          <p:cNvSpPr txBox="1"/>
          <p:nvPr/>
        </p:nvSpPr>
        <p:spPr>
          <a:xfrm>
            <a:off x="9115587" y="6203467"/>
            <a:ext cx="2381742"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Венерин башмачок настоящий</a:t>
            </a:r>
          </a:p>
          <a:p>
            <a:pPr algn="ctr"/>
            <a:r>
              <a:rPr lang="ru-RU" sz="1200" dirty="0">
                <a:latin typeface="Arial" panose="020B0604020202020204" pitchFamily="34" charset="0"/>
                <a:cs typeface="Arial" panose="020B0604020202020204" pitchFamily="34" charset="0"/>
              </a:rPr>
              <a:t>Красная книга РФ</a:t>
            </a:r>
          </a:p>
        </p:txBody>
      </p:sp>
      <p:sp>
        <p:nvSpPr>
          <p:cNvPr id="19" name="TextBox 18">
            <a:extLst>
              <a:ext uri="{FF2B5EF4-FFF2-40B4-BE49-F238E27FC236}">
                <a16:creationId xmlns:a16="http://schemas.microsoft.com/office/drawing/2014/main" id="{8A81CD47-0469-4246-99B5-275B8EF3767E}"/>
              </a:ext>
            </a:extLst>
          </p:cNvPr>
          <p:cNvSpPr txBox="1"/>
          <p:nvPr/>
        </p:nvSpPr>
        <p:spPr>
          <a:xfrm>
            <a:off x="8506572" y="3350968"/>
            <a:ext cx="1455527"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Орлан белохвост</a:t>
            </a:r>
          </a:p>
          <a:p>
            <a:pPr algn="ctr"/>
            <a:r>
              <a:rPr lang="ru-RU" sz="1200" dirty="0">
                <a:latin typeface="Arial" panose="020B0604020202020204" pitchFamily="34" charset="0"/>
                <a:cs typeface="Arial" panose="020B0604020202020204" pitchFamily="34" charset="0"/>
              </a:rPr>
              <a:t>Красная книга РФ</a:t>
            </a:r>
          </a:p>
        </p:txBody>
      </p:sp>
      <p:sp>
        <p:nvSpPr>
          <p:cNvPr id="20" name="TextBox 19">
            <a:extLst>
              <a:ext uri="{FF2B5EF4-FFF2-40B4-BE49-F238E27FC236}">
                <a16:creationId xmlns:a16="http://schemas.microsoft.com/office/drawing/2014/main" id="{24300B93-29BD-9F4F-8FF3-8394DC270C86}"/>
              </a:ext>
            </a:extLst>
          </p:cNvPr>
          <p:cNvSpPr txBox="1"/>
          <p:nvPr/>
        </p:nvSpPr>
        <p:spPr>
          <a:xfrm>
            <a:off x="10442915" y="3335348"/>
            <a:ext cx="1524071"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Лобария легочная </a:t>
            </a:r>
          </a:p>
          <a:p>
            <a:pPr algn="ctr"/>
            <a:r>
              <a:rPr lang="ru-RU" sz="1200" dirty="0">
                <a:latin typeface="Arial" panose="020B0604020202020204" pitchFamily="34" charset="0"/>
                <a:cs typeface="Arial" panose="020B0604020202020204" pitchFamily="34" charset="0"/>
              </a:rPr>
              <a:t>Красная книга РФ</a:t>
            </a:r>
          </a:p>
        </p:txBody>
      </p:sp>
      <p:sp>
        <p:nvSpPr>
          <p:cNvPr id="21" name="TextBox 20">
            <a:extLst>
              <a:ext uri="{FF2B5EF4-FFF2-40B4-BE49-F238E27FC236}">
                <a16:creationId xmlns:a16="http://schemas.microsoft.com/office/drawing/2014/main" id="{21703256-832C-CD46-9447-6B38D32A69E4}"/>
              </a:ext>
            </a:extLst>
          </p:cNvPr>
          <p:cNvSpPr txBox="1"/>
          <p:nvPr/>
        </p:nvSpPr>
        <p:spPr>
          <a:xfrm>
            <a:off x="5665310" y="3341369"/>
            <a:ext cx="2668798" cy="461665"/>
          </a:xfrm>
          <a:prstGeom prst="rect">
            <a:avLst/>
          </a:prstGeom>
          <a:noFill/>
        </p:spPr>
        <p:txBody>
          <a:bodyPr wrap="square" rtlCol="0">
            <a:spAutoFit/>
          </a:bodyPr>
          <a:lstStyle/>
          <a:p>
            <a:pPr algn="ctr"/>
            <a:r>
              <a:rPr lang="ru-RU" sz="1200" dirty="0">
                <a:latin typeface="Arial" panose="020B0604020202020204" pitchFamily="34" charset="0"/>
                <a:cs typeface="Arial" panose="020B0604020202020204" pitchFamily="34" charset="0"/>
              </a:rPr>
              <a:t>Серый журавль</a:t>
            </a:r>
          </a:p>
          <a:p>
            <a:pPr algn="ctr"/>
            <a:r>
              <a:rPr lang="ru-RU" sz="1200" dirty="0">
                <a:latin typeface="Arial" panose="020B0604020202020204" pitchFamily="34" charset="0"/>
                <a:cs typeface="Arial" panose="020B0604020202020204" pitchFamily="34" charset="0"/>
              </a:rPr>
              <a:t>Красная книга Иркутской области</a:t>
            </a:r>
          </a:p>
        </p:txBody>
      </p:sp>
      <p:sp>
        <p:nvSpPr>
          <p:cNvPr id="22" name="TextBox 21">
            <a:extLst>
              <a:ext uri="{FF2B5EF4-FFF2-40B4-BE49-F238E27FC236}">
                <a16:creationId xmlns:a16="http://schemas.microsoft.com/office/drawing/2014/main" id="{DF65AF5D-E366-C046-81CD-0EBA33413836}"/>
              </a:ext>
            </a:extLst>
          </p:cNvPr>
          <p:cNvSpPr txBox="1"/>
          <p:nvPr/>
        </p:nvSpPr>
        <p:spPr>
          <a:xfrm>
            <a:off x="6452964" y="6196209"/>
            <a:ext cx="3111301" cy="646331"/>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Ежовик альпийский</a:t>
            </a:r>
          </a:p>
          <a:p>
            <a:pPr algn="ctr"/>
            <a:r>
              <a:rPr lang="ru-RU" sz="1200" dirty="0">
                <a:latin typeface="Arial" panose="020B0604020202020204" pitchFamily="34" charset="0"/>
                <a:cs typeface="Arial" panose="020B0604020202020204" pitchFamily="34" charset="0"/>
              </a:rPr>
              <a:t>Красная книга </a:t>
            </a:r>
          </a:p>
          <a:p>
            <a:pPr algn="ctr"/>
            <a:r>
              <a:rPr lang="ru-RU" sz="1200" dirty="0">
                <a:latin typeface="Arial" panose="020B0604020202020204" pitchFamily="34" charset="0"/>
                <a:cs typeface="Arial" panose="020B0604020202020204" pitchFamily="34" charset="0"/>
              </a:rPr>
              <a:t>Иркутской области и Красноярского края</a:t>
            </a:r>
          </a:p>
        </p:txBody>
      </p:sp>
      <p:sp>
        <p:nvSpPr>
          <p:cNvPr id="23" name="Slide Number Placeholder 11">
            <a:extLst>
              <a:ext uri="{FF2B5EF4-FFF2-40B4-BE49-F238E27FC236}">
                <a16:creationId xmlns:a16="http://schemas.microsoft.com/office/drawing/2014/main" id="{AAF39D9F-C484-8B4B-9DD1-2AAE4B0F5A8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24</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95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Снижение воздействия на окружающую среду</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nSpc>
                <a:spcPct val="110000"/>
              </a:lnSpc>
            </a:pPr>
            <a:r>
              <a:rPr lang="ru-RU" sz="1600">
                <a:latin typeface="Arial" panose="020B0604020202020204" pitchFamily="34" charset="0"/>
                <a:cs typeface="Arial" panose="020B0604020202020204" pitchFamily="34" charset="0"/>
              </a:rPr>
              <a:t>Для снижения воздействия хозяйственной деятельности на окружающую среду в АО «ИлимФорестПром» разработаны и внедрены инструкции:</a:t>
            </a:r>
            <a:endParaRPr lang="ru-RU"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030AF8F-D0F8-8188-4BB6-1ED03C13ACD1}"/>
              </a:ext>
            </a:extLst>
          </p:cNvPr>
          <p:cNvSpPr txBox="1"/>
          <p:nvPr/>
        </p:nvSpPr>
        <p:spPr>
          <a:xfrm>
            <a:off x="334671" y="1946807"/>
            <a:ext cx="3558903" cy="612988"/>
          </a:xfrm>
          <a:prstGeom prst="rect">
            <a:avLst/>
          </a:prstGeom>
          <a:noFill/>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По снижению воздействия на почву</a:t>
            </a:r>
          </a:p>
        </p:txBody>
      </p:sp>
      <p:sp>
        <p:nvSpPr>
          <p:cNvPr id="7" name="TextBox 6">
            <a:extLst>
              <a:ext uri="{FF2B5EF4-FFF2-40B4-BE49-F238E27FC236}">
                <a16:creationId xmlns:a16="http://schemas.microsoft.com/office/drawing/2014/main" id="{A1BDBD19-6834-6BC8-3D4C-519FF041D394}"/>
              </a:ext>
            </a:extLst>
          </p:cNvPr>
          <p:cNvSpPr txBox="1"/>
          <p:nvPr/>
        </p:nvSpPr>
        <p:spPr>
          <a:xfrm>
            <a:off x="4316548" y="1940827"/>
            <a:ext cx="3558903" cy="612988"/>
          </a:xfrm>
          <a:prstGeom prst="rect">
            <a:avLst/>
          </a:prstGeom>
          <a:noFill/>
        </p:spPr>
        <p:txBody>
          <a:bodyPr wrap="square" anchor="ctr">
            <a:no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По обращению с отходами</a:t>
            </a:r>
          </a:p>
        </p:txBody>
      </p:sp>
      <p:sp>
        <p:nvSpPr>
          <p:cNvPr id="10" name="TextBox 9">
            <a:extLst>
              <a:ext uri="{FF2B5EF4-FFF2-40B4-BE49-F238E27FC236}">
                <a16:creationId xmlns:a16="http://schemas.microsoft.com/office/drawing/2014/main" id="{E80F33E2-13F7-B62C-F5A8-E0746BCA5256}"/>
              </a:ext>
            </a:extLst>
          </p:cNvPr>
          <p:cNvSpPr txBox="1"/>
          <p:nvPr/>
        </p:nvSpPr>
        <p:spPr>
          <a:xfrm>
            <a:off x="8298425" y="1940827"/>
            <a:ext cx="3558903" cy="612988"/>
          </a:xfrm>
          <a:prstGeom prst="rect">
            <a:avLst/>
          </a:prstGeom>
          <a:noFill/>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По обращению с горюче-смазочными материалами (ГСМ)</a:t>
            </a:r>
          </a:p>
        </p:txBody>
      </p:sp>
      <p:sp>
        <p:nvSpPr>
          <p:cNvPr id="11" name="TextBox 10">
            <a:extLst>
              <a:ext uri="{FF2B5EF4-FFF2-40B4-BE49-F238E27FC236}">
                <a16:creationId xmlns:a16="http://schemas.microsoft.com/office/drawing/2014/main" id="{BA2FE2F9-1124-A916-B6FE-AA1DD499DE17}"/>
              </a:ext>
            </a:extLst>
          </p:cNvPr>
          <p:cNvSpPr txBox="1"/>
          <p:nvPr/>
        </p:nvSpPr>
        <p:spPr>
          <a:xfrm>
            <a:off x="334671" y="2594342"/>
            <a:ext cx="3558903" cy="1258871"/>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Волока укрепляются порубочными остатками.</a:t>
            </a:r>
          </a:p>
          <a:p>
            <a:pPr>
              <a:lnSpc>
                <a:spcPct val="110000"/>
              </a:lnSpc>
            </a:pPr>
            <a:r>
              <a:rPr lang="ru-RU" sz="1400" dirty="0">
                <a:latin typeface="Arial" panose="020B0604020202020204" pitchFamily="34" charset="0"/>
                <a:cs typeface="Arial" panose="020B0604020202020204" pitchFamily="34" charset="0"/>
              </a:rPr>
              <a:t>Площадь технологической сети (волока, погрузочные площадки) соответствуют требованиям законодательства.</a:t>
            </a:r>
          </a:p>
        </p:txBody>
      </p:sp>
      <p:sp>
        <p:nvSpPr>
          <p:cNvPr id="13" name="TextBox 12">
            <a:extLst>
              <a:ext uri="{FF2B5EF4-FFF2-40B4-BE49-F238E27FC236}">
                <a16:creationId xmlns:a16="http://schemas.microsoft.com/office/drawing/2014/main" id="{C79ED703-F150-FFAB-957C-7A0E1BBE4596}"/>
              </a:ext>
            </a:extLst>
          </p:cNvPr>
          <p:cNvSpPr txBox="1"/>
          <p:nvPr/>
        </p:nvSpPr>
        <p:spPr>
          <a:xfrm>
            <a:off x="4316548" y="2594341"/>
            <a:ext cx="3558903" cy="1021883"/>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Бытовые и производственные отходы накапливаются в специальных контейнерах и вывозятся из леса по окончании работ.</a:t>
            </a:r>
          </a:p>
        </p:txBody>
      </p:sp>
      <p:sp>
        <p:nvSpPr>
          <p:cNvPr id="16" name="TextBox 15">
            <a:extLst>
              <a:ext uri="{FF2B5EF4-FFF2-40B4-BE49-F238E27FC236}">
                <a16:creationId xmlns:a16="http://schemas.microsoft.com/office/drawing/2014/main" id="{DC735BD9-75B1-1DC3-69F8-CFBE2062321F}"/>
              </a:ext>
            </a:extLst>
          </p:cNvPr>
          <p:cNvSpPr txBox="1"/>
          <p:nvPr/>
        </p:nvSpPr>
        <p:spPr>
          <a:xfrm>
            <a:off x="8298425" y="2594341"/>
            <a:ext cx="3558902" cy="1732847"/>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Места хранения и заправки ГСМ оборудованы поддонами для предотвращения загрязнения почвы.</a:t>
            </a:r>
          </a:p>
          <a:p>
            <a:pPr>
              <a:lnSpc>
                <a:spcPct val="110000"/>
              </a:lnSpc>
            </a:pPr>
            <a:r>
              <a:rPr lang="ru-RU" sz="1400" dirty="0">
                <a:latin typeface="Arial" panose="020B0604020202020204" pitchFamily="34" charset="0"/>
                <a:cs typeface="Arial" panose="020B0604020202020204" pitchFamily="34" charset="0"/>
              </a:rPr>
              <a:t>Для устранения случайных проливов ГСМ на местах выполнения работ имеются специальные адсорбирующие материалы.</a:t>
            </a:r>
          </a:p>
        </p:txBody>
      </p:sp>
      <p:pic>
        <p:nvPicPr>
          <p:cNvPr id="18" name="Picture 17" descr="A picture containing outdoor, tree, nature, forest&#10;&#10;Description automatically generated">
            <a:extLst>
              <a:ext uri="{FF2B5EF4-FFF2-40B4-BE49-F238E27FC236}">
                <a16:creationId xmlns:a16="http://schemas.microsoft.com/office/drawing/2014/main" id="{48DF0267-2584-9EA9-1E59-E68291854C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2"/>
          <a:stretch/>
        </p:blipFill>
        <p:spPr>
          <a:xfrm>
            <a:off x="494124" y="4430519"/>
            <a:ext cx="3240000" cy="1822500"/>
          </a:xfrm>
          <a:prstGeom prst="rect">
            <a:avLst/>
          </a:prstGeom>
          <a:ln>
            <a:noFill/>
          </a:ln>
          <a:effectLst>
            <a:softEdge rad="112500"/>
          </a:effectLst>
        </p:spPr>
      </p:pic>
      <p:pic>
        <p:nvPicPr>
          <p:cNvPr id="20" name="Picture 19" descr="A picture containing text, tree, outdoor, ground&#10;&#10;Description automatically generated">
            <a:extLst>
              <a:ext uri="{FF2B5EF4-FFF2-40B4-BE49-F238E27FC236}">
                <a16:creationId xmlns:a16="http://schemas.microsoft.com/office/drawing/2014/main" id="{77B5F350-8350-CBB2-69D7-81A4AAB51A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57876" y="4430519"/>
            <a:ext cx="3240000" cy="1822500"/>
          </a:xfrm>
          <a:prstGeom prst="rect">
            <a:avLst/>
          </a:prstGeom>
          <a:ln>
            <a:noFill/>
          </a:ln>
          <a:effectLst>
            <a:softEdge rad="112500"/>
          </a:effectLst>
        </p:spPr>
      </p:pic>
      <p:pic>
        <p:nvPicPr>
          <p:cNvPr id="22" name="Picture 21" descr="A picture containing ground, outdoor, tree, dirt&#10;&#10;Description automatically generated">
            <a:extLst>
              <a:ext uri="{FF2B5EF4-FFF2-40B4-BE49-F238E27FC236}">
                <a16:creationId xmlns:a16="http://schemas.microsoft.com/office/drawing/2014/main" id="{38650E3E-174E-6A1F-FEB3-109E3525632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6000" y="4430519"/>
            <a:ext cx="3240000" cy="1822500"/>
          </a:xfrm>
          <a:prstGeom prst="rect">
            <a:avLst/>
          </a:prstGeom>
          <a:ln>
            <a:noFill/>
          </a:ln>
          <a:effectLst>
            <a:softEdge rad="112500"/>
          </a:effectLst>
        </p:spPr>
      </p:pic>
      <p:sp>
        <p:nvSpPr>
          <p:cNvPr id="17" name="Slide Number Placeholder 11">
            <a:extLst>
              <a:ext uri="{FF2B5EF4-FFF2-40B4-BE49-F238E27FC236}">
                <a16:creationId xmlns:a16="http://schemas.microsoft.com/office/drawing/2014/main" id="{D9DED98F-5B5E-4E40-B175-C9C0AAA2E0F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25</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48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Учёт интересов и прав работников</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967205"/>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АО «ИлимФорестПром» создает рабочие мест и привлекает местные подрядные организации для выполнения различных работ.</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АО «ИлимФорестПром» учитывает права и интересы работников при планировании и осуществлении хозяйственной деятельности, а также контролирует эти вопросы у своих подрядчиков</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том числе:</a:t>
            </a:r>
          </a:p>
        </p:txBody>
      </p:sp>
      <p:sp>
        <p:nvSpPr>
          <p:cNvPr id="9" name="TextBox 8">
            <a:extLst>
              <a:ext uri="{FF2B5EF4-FFF2-40B4-BE49-F238E27FC236}">
                <a16:creationId xmlns:a16="http://schemas.microsoft.com/office/drawing/2014/main" id="{D4893F5D-19C0-5D1F-9EC0-0DEF927E00B9}"/>
              </a:ext>
            </a:extLst>
          </p:cNvPr>
          <p:cNvSpPr txBox="1"/>
          <p:nvPr/>
        </p:nvSpPr>
        <p:spPr>
          <a:xfrm>
            <a:off x="313795" y="3224190"/>
            <a:ext cx="6069171" cy="3050579"/>
          </a:xfrm>
          <a:prstGeom prst="rect">
            <a:avLst/>
          </a:prstGeom>
          <a:noFill/>
        </p:spPr>
        <p:txBody>
          <a:bodyPr wrap="square">
            <a:spAutoFit/>
          </a:bodyPr>
          <a:lstStyle/>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заключение трудового договора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своевременную выплату заработной платы в полном объеме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безопасные условия труда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равные возможности для реализации трудовых прав (отсутствие дискриминации)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объединение, включая право на создание профессиональных союзов и вступление в них для защиты своих трудовых прав, свобод и законных интересов, ведение коллективных переговоров с работодателем</a:t>
            </a:r>
          </a:p>
        </p:txBody>
      </p:sp>
      <p:sp>
        <p:nvSpPr>
          <p:cNvPr id="10" name="Slide Number Placeholder 11">
            <a:extLst>
              <a:ext uri="{FF2B5EF4-FFF2-40B4-BE49-F238E27FC236}">
                <a16:creationId xmlns:a16="http://schemas.microsoft.com/office/drawing/2014/main" id="{E4BC1B61-D8C6-994C-B2D5-B98F9F8573D0}"/>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26</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7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Учёт интересов и прав местного населения</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4278094"/>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За время работы АО «ИлимФорестПром» выделили множество организаций, представляющих интересы разных групп местного населения:</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Органы местного самоуправления (районные, городские и сельские администрации)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Общественные организации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Общины коренных народов</a:t>
            </a:r>
          </a:p>
          <a:p>
            <a:pPr marL="285750" indent="-285750">
              <a:lnSpc>
                <a:spcPct val="15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Охотпользователи</a:t>
            </a:r>
            <a:endParaRPr lang="ru-RU"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Для взаимодействия с местными жителями и учёта их интересов и прав разработаны процедуры взаимодействия, которые доступны по </a:t>
            </a:r>
            <a:r>
              <a:rPr lang="ru-RU" sz="1600" dirty="0" smtClean="0">
                <a:latin typeface="Arial" panose="020B0604020202020204" pitchFamily="34" charset="0"/>
                <a:cs typeface="Arial" panose="020B0604020202020204" pitchFamily="34" charset="0"/>
              </a:rPr>
              <a:t>ссылке: </a:t>
            </a:r>
            <a:endParaRPr lang="en-US" sz="1600" dirty="0">
              <a:latin typeface="Arial" panose="020B0604020202020204" pitchFamily="34" charset="0"/>
              <a:cs typeface="Arial" panose="020B0604020202020204" pitchFamily="34" charset="0"/>
            </a:endParaRPr>
          </a:p>
          <a:p>
            <a:pPr marL="342900" indent="-342900">
              <a:lnSpc>
                <a:spcPct val="110000"/>
              </a:lnSpc>
              <a:buAutoNum type="arabicPeriod"/>
            </a:pPr>
            <a:r>
              <a:rPr lang="ru-RU" sz="1600" dirty="0" smtClean="0">
                <a:hlinkClick r:id="rId4"/>
              </a:rPr>
              <a:t>Группа </a:t>
            </a:r>
            <a:r>
              <a:rPr lang="ru-RU" sz="1600" dirty="0">
                <a:hlinkClick r:id="rId4"/>
              </a:rPr>
              <a:t>"Илим" - лидер добровольной лесной сертификации (ilimgroup.ru</a:t>
            </a:r>
            <a:r>
              <a:rPr lang="ru-RU" sz="1600" dirty="0" smtClean="0">
                <a:hlinkClick r:id="rId4"/>
              </a:rPr>
              <a:t>)</a:t>
            </a:r>
            <a:endParaRPr lang="ru-RU" sz="1600" dirty="0" smtClean="0"/>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основе этой процедуры с учетом взаимных интересов были выделены участки, имеющие особую ценность для местных жителей (глухариные тока, места отела диких копытных, зимовья, ключевые места массового сбора грибов и ягод, сенокосы и др.). Общая площадь сохраняемых участков составляет 7716 га.</a:t>
            </a:r>
          </a:p>
        </p:txBody>
      </p:sp>
      <p:sp>
        <p:nvSpPr>
          <p:cNvPr id="7" name="Slide Number Placeholder 11">
            <a:extLst>
              <a:ext uri="{FF2B5EF4-FFF2-40B4-BE49-F238E27FC236}">
                <a16:creationId xmlns:a16="http://schemas.microsoft.com/office/drawing/2014/main" id="{206F8058-1E02-8C4F-91F5-990C6FE3256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27</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357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D869C302-AB32-5CFD-5DB9-7E185A8EA5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7324" y="3728532"/>
            <a:ext cx="5539940" cy="2228711"/>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Взаимодействие с заинтересованными сторонами</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850011"/>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АО «ИлимФорестПром» взаимодействует с широким кругом заинтересованных сторон, включая органы исполнительной власти, природоохранные, социальные и научные организации, например такими как:</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Министерство природных ресурсов и экологии Иркутской области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Министерство экологии и рационального природопользования Красноярского края</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Байкальский центр полевых исследований «Дикая природа Азии»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Иркутская региональная общественная организация «Союз содействия коренным малочисленным народам Севера Иркутской области» </a:t>
            </a:r>
          </a:p>
          <a:p>
            <a:pPr marL="285750" indent="-285750">
              <a:lnSpc>
                <a:spcPct val="15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E56193D7-C642-E44B-B07F-4DF9E7501F3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28</a:t>
            </a:fld>
            <a:endParaRPr lang="ru-RU" dirty="0">
              <a:solidFill>
                <a:srgbClr val="89CA45"/>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B3E187AE-F1BB-D849-B826-8A611E6A30B5}"/>
              </a:ext>
            </a:extLst>
          </p:cNvPr>
          <p:cNvSpPr/>
          <p:nvPr/>
        </p:nvSpPr>
        <p:spPr>
          <a:xfrm>
            <a:off x="457858" y="4636780"/>
            <a:ext cx="5736346" cy="1431354"/>
          </a:xfrm>
          <a:prstGeom prst="rect">
            <a:avLst/>
          </a:prstGeom>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Взаимодействие с широким кругом заинтересованных сторон позволяет лучше учитывать экологические и социальные аспекты, принимать более взвешенные и взаимоприемлемые решения при ведении хозяйственной деятельности.</a:t>
            </a:r>
            <a:endParaRPr lang="ru-RU" sz="1600" dirty="0"/>
          </a:p>
        </p:txBody>
      </p:sp>
    </p:spTree>
    <p:extLst>
      <p:ext uri="{BB962C8B-B14F-4D97-AF65-F5344CB8AC3E}">
        <p14:creationId xmlns:p14="http://schemas.microsoft.com/office/powerpoint/2010/main" val="2964263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27D621-DF81-9C50-DBD6-2DFFAFA9A64A}"/>
              </a:ext>
            </a:extLst>
          </p:cNvPr>
          <p:cNvSpPr txBox="1"/>
          <p:nvPr/>
        </p:nvSpPr>
        <p:spPr>
          <a:xfrm>
            <a:off x="334670" y="2077847"/>
            <a:ext cx="11585824" cy="1896866"/>
          </a:xfrm>
          <a:prstGeom prst="rect">
            <a:avLst/>
          </a:prstGeom>
          <a:noFill/>
        </p:spPr>
        <p:txBody>
          <a:bodyPr wrap="square">
            <a:spAutoFit/>
          </a:bodyPr>
          <a:lstStyle/>
          <a:p>
            <a:pPr algn="ctr">
              <a:lnSpc>
                <a:spcPct val="110000"/>
              </a:lnSpc>
            </a:pPr>
            <a:r>
              <a:rPr lang="ru-RU" dirty="0">
                <a:latin typeface="Arial" panose="020B0604020202020204" pitchFamily="34" charset="0"/>
                <a:cs typeface="Arial" panose="020B0604020202020204" pitchFamily="34" charset="0"/>
              </a:rPr>
              <a:t>Местные жители и другие заинтересованные стороны </a:t>
            </a:r>
          </a:p>
          <a:p>
            <a:pPr algn="ctr">
              <a:lnSpc>
                <a:spcPct val="110000"/>
              </a:lnSpc>
            </a:pPr>
            <a:r>
              <a:rPr lang="ru-RU" dirty="0">
                <a:latin typeface="Arial" panose="020B0604020202020204" pitchFamily="34" charset="0"/>
                <a:cs typeface="Arial" panose="020B0604020202020204" pitchFamily="34" charset="0"/>
              </a:rPr>
              <a:t>могут обратиться в компанию со своими предложениями и вопросами, </a:t>
            </a:r>
          </a:p>
          <a:p>
            <a:pPr algn="ctr">
              <a:lnSpc>
                <a:spcPct val="110000"/>
              </a:lnSpc>
            </a:pPr>
            <a:r>
              <a:rPr lang="ru-RU" dirty="0">
                <a:latin typeface="Arial" panose="020B0604020202020204" pitchFamily="34" charset="0"/>
                <a:cs typeface="Arial" panose="020B0604020202020204" pitchFamily="34" charset="0"/>
              </a:rPr>
              <a:t>касающимися лесохозяйственной деятельности, и они в обязательном порядке будут рассмотрены</a:t>
            </a: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r>
              <a:rPr lang="ru-RU" dirty="0">
                <a:latin typeface="Arial" panose="020B0604020202020204" pitchFamily="34" charset="0"/>
                <a:cs typeface="Arial" panose="020B0604020202020204" pitchFamily="34" charset="0"/>
              </a:rPr>
              <a:t>Контактные данные для обращений: </a:t>
            </a:r>
          </a:p>
        </p:txBody>
      </p:sp>
      <p:sp>
        <p:nvSpPr>
          <p:cNvPr id="7" name="Slide Number Placeholder 11">
            <a:extLst>
              <a:ext uri="{FF2B5EF4-FFF2-40B4-BE49-F238E27FC236}">
                <a16:creationId xmlns:a16="http://schemas.microsoft.com/office/drawing/2014/main" id="{FCD9E954-E268-BC42-890F-4EBFBE4EB31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29</a:t>
            </a:fld>
            <a:endParaRPr lang="ru-RU" dirty="0">
              <a:solidFill>
                <a:srgbClr val="89CA45"/>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16E473B7-EB5B-BC42-8E37-F1B7024CD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4" y="3175"/>
            <a:ext cx="8374962" cy="20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a:extLst>
              <a:ext uri="{FF2B5EF4-FFF2-40B4-BE49-F238E27FC236}">
                <a16:creationId xmlns:a16="http://schemas.microsoft.com/office/drawing/2014/main" id="{19E4B970-6FFC-B543-ADF3-C80041A168AD}"/>
              </a:ext>
            </a:extLst>
          </p:cNvPr>
          <p:cNvSpPr/>
          <p:nvPr/>
        </p:nvSpPr>
        <p:spPr>
          <a:xfrm>
            <a:off x="334669" y="4250191"/>
            <a:ext cx="5746091" cy="883832"/>
          </a:xfrm>
          <a:prstGeom prst="rect">
            <a:avLst/>
          </a:prstGeom>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По лесным участкам, управляемым Филиалом  АО «Группа «Илим» в Братском районе Иркутской области </a:t>
            </a:r>
          </a:p>
        </p:txBody>
      </p:sp>
      <p:sp>
        <p:nvSpPr>
          <p:cNvPr id="13" name="Прямоугольник 12">
            <a:extLst>
              <a:ext uri="{FF2B5EF4-FFF2-40B4-BE49-F238E27FC236}">
                <a16:creationId xmlns:a16="http://schemas.microsoft.com/office/drawing/2014/main" id="{B8ADA9F8-C5AD-A24D-A989-CBA84B9341E0}"/>
              </a:ext>
            </a:extLst>
          </p:cNvPr>
          <p:cNvSpPr/>
          <p:nvPr/>
        </p:nvSpPr>
        <p:spPr>
          <a:xfrm>
            <a:off x="6595672" y="4250190"/>
            <a:ext cx="5156618" cy="883832"/>
          </a:xfrm>
          <a:prstGeom prst="rect">
            <a:avLst/>
          </a:prstGeom>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По лесным участкам, управляемым Филиалом АО «Группа «Илим» в Усть-Илимском районе Иркутской </a:t>
            </a:r>
            <a:r>
              <a:rPr lang="ru-RU" sz="1600" b="1" dirty="0" smtClean="0">
                <a:solidFill>
                  <a:srgbClr val="0F6A36"/>
                </a:solidFill>
                <a:latin typeface="Arial" panose="020B0604020202020204" pitchFamily="34" charset="0"/>
                <a:cs typeface="Arial" panose="020B0604020202020204" pitchFamily="34" charset="0"/>
              </a:rPr>
              <a:t>области</a:t>
            </a:r>
            <a:endParaRPr lang="ru-RU" sz="1600" b="1" dirty="0">
              <a:solidFill>
                <a:srgbClr val="0F6A36"/>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19E4B970-6FFC-B543-ADF3-C80041A168AD}"/>
              </a:ext>
            </a:extLst>
          </p:cNvPr>
          <p:cNvSpPr/>
          <p:nvPr/>
        </p:nvSpPr>
        <p:spPr>
          <a:xfrm>
            <a:off x="3722626" y="5198109"/>
            <a:ext cx="5746091" cy="1477328"/>
          </a:xfrm>
          <a:prstGeom prst="rect">
            <a:avLst/>
          </a:prstGeom>
        </p:spPr>
        <p:txBody>
          <a:bodyPr wrap="square">
            <a:spAutoFit/>
          </a:bodyPr>
          <a:lstStyle/>
          <a:p>
            <a:r>
              <a:rPr lang="ru-RU" dirty="0"/>
              <a:t>Адрес: 665700, Иркутская область, г. Братск, </a:t>
            </a:r>
          </a:p>
          <a:p>
            <a:r>
              <a:rPr lang="ru-RU" dirty="0"/>
              <a:t>п/р П 27, стр. 15/1, а/я 467</a:t>
            </a:r>
          </a:p>
          <a:p>
            <a:r>
              <a:rPr lang="ru-RU" dirty="0"/>
              <a:t>Телефон/факс: 8-(395-3) 340-320</a:t>
            </a:r>
          </a:p>
          <a:p>
            <a:r>
              <a:rPr lang="ru-RU" dirty="0"/>
              <a:t>Управляющий директор Лес-Сибирь: Пахомов Дмитрий Александрович</a:t>
            </a:r>
          </a:p>
        </p:txBody>
      </p:sp>
    </p:spTree>
    <p:extLst>
      <p:ext uri="{BB962C8B-B14F-4D97-AF65-F5344CB8AC3E}">
        <p14:creationId xmlns:p14="http://schemas.microsoft.com/office/powerpoint/2010/main" val="116205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Информация об Организации</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69" y="1327336"/>
            <a:ext cx="11585825" cy="4007251"/>
          </a:xfrm>
          <a:prstGeom prst="rect">
            <a:avLst/>
          </a:prstGeom>
          <a:noFill/>
        </p:spPr>
        <p:txBody>
          <a:bodyPr wrap="square">
            <a:spAutoFit/>
          </a:bodyPr>
          <a:lstStyle/>
          <a:p>
            <a:pPr>
              <a:lnSpc>
                <a:spcPct val="110000"/>
              </a:lnSpc>
            </a:pPr>
            <a:r>
              <a:rPr lang="ru-RU" b="1" dirty="0">
                <a:solidFill>
                  <a:srgbClr val="0F6A36"/>
                </a:solidFill>
                <a:latin typeface="Arial" panose="020B0604020202020204" pitchFamily="34" charset="0"/>
                <a:cs typeface="Arial" panose="020B0604020202020204" pitchFamily="34" charset="0"/>
              </a:rPr>
              <a:t>Акционерное общество «ИлимФорестПром» (АО «ИлимФорестПром»)</a:t>
            </a:r>
          </a:p>
          <a:p>
            <a:pPr lvl="1">
              <a:lnSpc>
                <a:spcPct val="110000"/>
              </a:lnSpc>
            </a:pPr>
            <a:r>
              <a:rPr lang="ru-RU" sz="1600" dirty="0">
                <a:latin typeface="Arial" panose="020B0604020202020204" pitchFamily="34" charset="0"/>
                <a:cs typeface="Arial" panose="020B0604020202020204" pitchFamily="34" charset="0"/>
              </a:rPr>
              <a:t>Адрес: 665700, Иркутская область, г. Братск, П/Р П27, стр. 15/1, офис 503</a:t>
            </a:r>
          </a:p>
          <a:p>
            <a:pPr lvl="1">
              <a:lnSpc>
                <a:spcPct val="110000"/>
              </a:lnSpc>
            </a:pPr>
            <a:r>
              <a:rPr lang="ru-RU" sz="1600" dirty="0">
                <a:latin typeface="Arial" panose="020B0604020202020204" pitchFamily="34" charset="0"/>
                <a:cs typeface="Arial" panose="020B0604020202020204" pitchFamily="34" charset="0"/>
              </a:rPr>
              <a:t>Электронная почта:  </a:t>
            </a:r>
            <a:r>
              <a:rPr lang="en-GB" sz="1600" dirty="0">
                <a:latin typeface="Arial" panose="020B0604020202020204" pitchFamily="34" charset="0"/>
                <a:cs typeface="Arial" panose="020B0604020202020204" pitchFamily="34" charset="0"/>
                <a:hlinkClick r:id="rId2"/>
              </a:rPr>
              <a:t>office@brk.ilimgroup.ru</a:t>
            </a:r>
            <a:endParaRPr lang="ru-RU" sz="1600" dirty="0">
              <a:latin typeface="Arial" panose="020B0604020202020204" pitchFamily="34" charset="0"/>
              <a:cs typeface="Arial" panose="020B0604020202020204" pitchFamily="34" charset="0"/>
            </a:endParaRPr>
          </a:p>
          <a:p>
            <a:pPr lvl="1">
              <a:lnSpc>
                <a:spcPct val="110000"/>
              </a:lnSpc>
            </a:pPr>
            <a:r>
              <a:rPr lang="ru-RU" sz="1600" dirty="0">
                <a:latin typeface="Arial" panose="020B0604020202020204" pitchFamily="34" charset="0"/>
                <a:cs typeface="Arial" panose="020B0604020202020204" pitchFamily="34" charset="0"/>
              </a:rPr>
              <a:t>Телефон: 8 (3953) </a:t>
            </a:r>
            <a:r>
              <a:rPr lang="ru-RU" sz="1600" dirty="0" smtClean="0">
                <a:latin typeface="Arial" panose="020B0604020202020204" pitchFamily="34" charset="0"/>
                <a:cs typeface="Arial" panose="020B0604020202020204" pitchFamily="34" charset="0"/>
              </a:rPr>
              <a:t>340-320</a:t>
            </a:r>
            <a:endParaRPr lang="ru-RU" sz="1600" dirty="0">
              <a:latin typeface="Arial" panose="020B0604020202020204" pitchFamily="34" charset="0"/>
              <a:cs typeface="Arial" panose="020B0604020202020204" pitchFamily="34" charset="0"/>
            </a:endParaRPr>
          </a:p>
          <a:p>
            <a:pPr lvl="1">
              <a:lnSpc>
                <a:spcPct val="110000"/>
              </a:lnSpc>
            </a:pPr>
            <a:r>
              <a:rPr lang="ru-RU" sz="1600" dirty="0">
                <a:latin typeface="Arial" panose="020B0604020202020204" pitchFamily="34" charset="0"/>
                <a:cs typeface="Arial" panose="020B0604020202020204" pitchFamily="34" charset="0"/>
              </a:rPr>
              <a:t>Генеральный директор: </a:t>
            </a:r>
            <a:r>
              <a:rPr lang="ru-RU" sz="1600" dirty="0" smtClean="0">
                <a:latin typeface="Arial" panose="020B0604020202020204" pitchFamily="34" charset="0"/>
                <a:cs typeface="Arial" panose="020B0604020202020204" pitchFamily="34" charset="0"/>
              </a:rPr>
              <a:t>Пахомов Дмитрий Александрович</a:t>
            </a:r>
            <a:endParaRPr lang="en-GB" sz="1600" dirty="0">
              <a:latin typeface="Arial" panose="020B0604020202020204" pitchFamily="34" charset="0"/>
              <a:cs typeface="Arial" panose="020B0604020202020204" pitchFamily="34" charset="0"/>
            </a:endParaRPr>
          </a:p>
          <a:p>
            <a:pPr>
              <a:lnSpc>
                <a:spcPct val="110000"/>
              </a:lnSpc>
            </a:pPr>
            <a:endParaRPr lang="en-GB" sz="600" dirty="0">
              <a:latin typeface="Arial" panose="020B0604020202020204" pitchFamily="34" charset="0"/>
              <a:cs typeface="Arial" panose="020B0604020202020204" pitchFamily="34" charset="0"/>
            </a:endParaRPr>
          </a:p>
          <a:p>
            <a:r>
              <a:rPr lang="ru-RU" b="1" dirty="0">
                <a:solidFill>
                  <a:srgbClr val="0F6A36"/>
                </a:solidFill>
                <a:latin typeface="Arial" panose="020B0604020202020204" pitchFamily="34" charset="0"/>
                <a:cs typeface="Arial" panose="020B0604020202020204" pitchFamily="34" charset="0"/>
              </a:rPr>
              <a:t>АО «ИлимФорестПром» </a:t>
            </a:r>
            <a:r>
              <a:rPr lang="ru-RU" dirty="0">
                <a:latin typeface="Arial" panose="020B0604020202020204" pitchFamily="34" charset="0"/>
                <a:cs typeface="Arial" panose="020B0604020202020204" pitchFamily="34" charset="0"/>
              </a:rPr>
              <a:t>является арендатором 14 лесных участков общей площадью 624,6262 тыс. га. </a:t>
            </a:r>
          </a:p>
          <a:p>
            <a:r>
              <a:rPr lang="ru-RU" dirty="0">
                <a:latin typeface="Arial" panose="020B0604020202020204" pitchFamily="34" charset="0"/>
                <a:cs typeface="Arial" panose="020B0604020202020204" pitchFamily="34" charset="0"/>
              </a:rPr>
              <a:t>Вид использования лесов – заготовка древесины. </a:t>
            </a:r>
            <a:endParaRPr lang="ru-RU" dirty="0" smtClean="0">
              <a:latin typeface="Arial" panose="020B0604020202020204" pitchFamily="34" charset="0"/>
              <a:cs typeface="Arial" panose="020B0604020202020204" pitchFamily="34" charset="0"/>
            </a:endParaRPr>
          </a:p>
          <a:p>
            <a:endParaRPr lang="ru-RU" sz="600"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АО «</a:t>
            </a:r>
            <a:r>
              <a:rPr lang="ru-RU" dirty="0" err="1" smtClean="0">
                <a:latin typeface="Arial" panose="020B0604020202020204" pitchFamily="34" charset="0"/>
                <a:cs typeface="Arial" panose="020B0604020202020204" pitchFamily="34" charset="0"/>
              </a:rPr>
              <a:t>ИлимФорестПром</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является участником группового объединения состоящего из 3х организаций: ООО «Кедр», ООО «</a:t>
            </a:r>
            <a:r>
              <a:rPr lang="ru-RU" dirty="0" err="1">
                <a:latin typeface="Arial" panose="020B0604020202020204" pitchFamily="34" charset="0"/>
                <a:cs typeface="Arial" panose="020B0604020202020204" pitchFamily="34" charset="0"/>
              </a:rPr>
              <a:t>Масис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АО </a:t>
            </a:r>
            <a:r>
              <a:rPr lang="ru-RU" dirty="0">
                <a:latin typeface="Arial" panose="020B0604020202020204" pitchFamily="34" charset="0"/>
                <a:cs typeface="Arial" panose="020B0604020202020204" pitchFamily="34" charset="0"/>
              </a:rPr>
              <a:t>«</a:t>
            </a:r>
            <a:r>
              <a:rPr lang="ru-RU" dirty="0" err="1">
                <a:latin typeface="Arial" panose="020B0604020202020204" pitchFamily="34" charset="0"/>
                <a:cs typeface="Arial" panose="020B0604020202020204" pitchFamily="34" charset="0"/>
              </a:rPr>
              <a:t>ИлимФоресПром</a:t>
            </a:r>
            <a:r>
              <a:rPr lang="ru-RU" dirty="0">
                <a:latin typeface="Arial" panose="020B0604020202020204" pitchFamily="34" charset="0"/>
                <a:cs typeface="Arial" panose="020B0604020202020204" pitchFamily="34" charset="0"/>
              </a:rPr>
              <a:t>» (руководитель группового объединения).</a:t>
            </a: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Управление и хозяйственную деятельность на лесных участках осуществляет </a:t>
            </a:r>
            <a:r>
              <a:rPr lang="ru-RU" b="1" dirty="0">
                <a:solidFill>
                  <a:srgbClr val="0F6A36"/>
                </a:solidFill>
                <a:latin typeface="Arial" panose="020B0604020202020204" pitchFamily="34" charset="0"/>
                <a:cs typeface="Arial" panose="020B0604020202020204" pitchFamily="34" charset="0"/>
              </a:rPr>
              <a:t>АО «Группа «Илим»           </a:t>
            </a:r>
            <a:r>
              <a:rPr lang="ru-RU" dirty="0">
                <a:latin typeface="Arial" panose="020B0604020202020204" pitchFamily="34" charset="0"/>
                <a:cs typeface="Arial" panose="020B0604020202020204" pitchFamily="34" charset="0"/>
              </a:rPr>
              <a:t>в лице двух филиалов.</a:t>
            </a:r>
            <a:r>
              <a:rPr lang="ru-RU" b="1" dirty="0">
                <a:solidFill>
                  <a:srgbClr val="0F6A36"/>
                </a:solidFill>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57672A11-6D96-60A4-CF0F-E7B1D792ECC4}"/>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3</a:t>
            </a:fld>
            <a:endParaRPr lang="ru-RU" dirty="0">
              <a:solidFill>
                <a:srgbClr val="89CA45"/>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86F67F22-7D33-B743-B46C-11676FAA786C}"/>
              </a:ext>
            </a:extLst>
          </p:cNvPr>
          <p:cNvSpPr/>
          <p:nvPr/>
        </p:nvSpPr>
        <p:spPr>
          <a:xfrm>
            <a:off x="211576" y="5158612"/>
            <a:ext cx="5290626" cy="904863"/>
          </a:xfrm>
          <a:prstGeom prst="rect">
            <a:avLst/>
          </a:prstGeom>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Филиал АО «Группа «Илим» в Братском районе Иркутской области </a:t>
            </a:r>
          </a:p>
          <a:p>
            <a:pPr marL="44450" lvl="1">
              <a:lnSpc>
                <a:spcPct val="110000"/>
              </a:lnSpc>
            </a:pPr>
            <a:endParaRPr lang="ru-RU" sz="1600"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2CEE313B-1B10-DC4A-A90A-ABD03A70F057}"/>
              </a:ext>
            </a:extLst>
          </p:cNvPr>
          <p:cNvSpPr/>
          <p:nvPr/>
        </p:nvSpPr>
        <p:spPr>
          <a:xfrm>
            <a:off x="5873542" y="5158612"/>
            <a:ext cx="5943600" cy="612988"/>
          </a:xfrm>
          <a:prstGeom prst="rect">
            <a:avLst/>
          </a:prstGeom>
        </p:spPr>
        <p:txBody>
          <a:bodyPr wrap="square">
            <a:spAutoFit/>
          </a:bodyPr>
          <a:lstStyle/>
          <a:p>
            <a:pPr algn="ctr">
              <a:lnSpc>
                <a:spcPct val="110000"/>
              </a:lnSpc>
            </a:pPr>
            <a:r>
              <a:rPr lang="ru-RU" sz="1600" b="1" dirty="0">
                <a:solidFill>
                  <a:srgbClr val="0F6A36"/>
                </a:solidFill>
                <a:latin typeface="Arial" panose="020B0604020202020204" pitchFamily="34" charset="0"/>
                <a:cs typeface="Arial" panose="020B0604020202020204" pitchFamily="34" charset="0"/>
              </a:rPr>
              <a:t>Филиал АО «Группа «Илим» в Усть-Илимском районе Иркутской </a:t>
            </a:r>
            <a:r>
              <a:rPr lang="ru-RU" sz="1600" b="1" dirty="0" smtClean="0">
                <a:solidFill>
                  <a:srgbClr val="0F6A36"/>
                </a:solidFill>
                <a:latin typeface="Arial" panose="020B0604020202020204" pitchFamily="34" charset="0"/>
                <a:cs typeface="Arial" panose="020B0604020202020204" pitchFamily="34" charset="0"/>
              </a:rPr>
              <a:t>области</a:t>
            </a:r>
            <a:endParaRPr lang="ru-RU" sz="1600" b="1" dirty="0">
              <a:solidFill>
                <a:srgbClr val="0F6A36"/>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86F67F22-7D33-B743-B46C-11676FAA786C}"/>
              </a:ext>
            </a:extLst>
          </p:cNvPr>
          <p:cNvSpPr/>
          <p:nvPr/>
        </p:nvSpPr>
        <p:spPr>
          <a:xfrm>
            <a:off x="2935317" y="5724741"/>
            <a:ext cx="7371141" cy="1446550"/>
          </a:xfrm>
          <a:prstGeom prst="rect">
            <a:avLst/>
          </a:prstGeom>
        </p:spPr>
        <p:txBody>
          <a:bodyPr wrap="square">
            <a:spAutoFit/>
          </a:bodyPr>
          <a:lstStyle/>
          <a:p>
            <a:pPr marL="44450" lvl="1">
              <a:lnSpc>
                <a:spcPct val="110000"/>
              </a:lnSpc>
            </a:pPr>
            <a:r>
              <a:rPr lang="ru-RU" sz="1600" dirty="0" smtClean="0">
                <a:latin typeface="Arial" panose="020B0604020202020204" pitchFamily="34" charset="0"/>
                <a:cs typeface="Arial" panose="020B0604020202020204" pitchFamily="34" charset="0"/>
              </a:rPr>
              <a:t>Адрес</a:t>
            </a:r>
            <a:r>
              <a:rPr lang="ru-RU" sz="1600" dirty="0">
                <a:latin typeface="Arial" panose="020B0604020202020204" pitchFamily="34" charset="0"/>
                <a:cs typeface="Arial" panose="020B0604020202020204" pitchFamily="34" charset="0"/>
              </a:rPr>
              <a:t>: 665700, Иркутская область, г. Братск, </a:t>
            </a:r>
          </a:p>
          <a:p>
            <a:pPr marL="44450" lvl="1">
              <a:lnSpc>
                <a:spcPct val="110000"/>
              </a:lnSpc>
            </a:pPr>
            <a:r>
              <a:rPr lang="ru-RU" sz="1600" dirty="0">
                <a:latin typeface="Arial" panose="020B0604020202020204" pitchFamily="34" charset="0"/>
                <a:cs typeface="Arial" panose="020B0604020202020204" pitchFamily="34" charset="0"/>
              </a:rPr>
              <a:t>п/р П 27, стр. 15/1, а/я 467</a:t>
            </a:r>
          </a:p>
          <a:p>
            <a:pPr marL="44450" lvl="1">
              <a:lnSpc>
                <a:spcPct val="110000"/>
              </a:lnSpc>
            </a:pPr>
            <a:r>
              <a:rPr lang="ru-RU" sz="1600" dirty="0">
                <a:latin typeface="Arial" panose="020B0604020202020204" pitchFamily="34" charset="0"/>
                <a:cs typeface="Arial" panose="020B0604020202020204" pitchFamily="34" charset="0"/>
              </a:rPr>
              <a:t>Телефон/факс: 8-(395-3) 340-320</a:t>
            </a:r>
          </a:p>
          <a:p>
            <a:pPr marL="44450" lvl="1">
              <a:lnSpc>
                <a:spcPct val="110000"/>
              </a:lnSpc>
            </a:pPr>
            <a:r>
              <a:rPr lang="ru-RU" sz="1600" dirty="0" smtClean="0">
                <a:latin typeface="Arial" panose="020B0604020202020204" pitchFamily="34" charset="0"/>
                <a:cs typeface="Arial" panose="020B0604020202020204" pitchFamily="34" charset="0"/>
              </a:rPr>
              <a:t>Управляющий </a:t>
            </a:r>
            <a:r>
              <a:rPr lang="ru-RU" sz="1600" dirty="0">
                <a:latin typeface="Arial" panose="020B0604020202020204" pitchFamily="34" charset="0"/>
                <a:cs typeface="Arial" panose="020B0604020202020204" pitchFamily="34" charset="0"/>
              </a:rPr>
              <a:t>директор </a:t>
            </a:r>
            <a:r>
              <a:rPr lang="ru-RU" sz="1600" dirty="0" smtClean="0">
                <a:latin typeface="Arial" panose="020B0604020202020204" pitchFamily="34" charset="0"/>
                <a:cs typeface="Arial" panose="020B0604020202020204" pitchFamily="34" charset="0"/>
              </a:rPr>
              <a:t>Лес-Сибирь: </a:t>
            </a:r>
            <a:r>
              <a:rPr lang="ru-RU" sz="1600" dirty="0" smtClean="0">
                <a:latin typeface="Arial" panose="020B0604020202020204" pitchFamily="34" charset="0"/>
                <a:cs typeface="Arial" panose="020B0604020202020204" pitchFamily="34" charset="0"/>
              </a:rPr>
              <a:t>Пахомов Дмитрий Александрович</a:t>
            </a:r>
            <a:endParaRPr lang="ru-RU" sz="1600" dirty="0" smtClean="0">
              <a:latin typeface="Arial" panose="020B0604020202020204" pitchFamily="34" charset="0"/>
              <a:cs typeface="Arial" panose="020B0604020202020204" pitchFamily="34" charset="0"/>
            </a:endParaRPr>
          </a:p>
          <a:p>
            <a:pPr marL="44450" lvl="1">
              <a:lnSpc>
                <a:spcPct val="110000"/>
              </a:lnSpc>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32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Расположение и управление арендованных участков</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70" y="1327336"/>
            <a:ext cx="11520000" cy="373436"/>
          </a:xfrm>
          <a:prstGeom prst="rect">
            <a:avLst/>
          </a:prstGeom>
          <a:noFill/>
        </p:spPr>
        <p:txBody>
          <a:bodyPr wrap="square">
            <a:spAutoFit/>
          </a:bodyPr>
          <a:lstStyle/>
          <a:p>
            <a:pPr>
              <a:lnSpc>
                <a:spcPct val="110000"/>
              </a:lnSpc>
            </a:pPr>
            <a:r>
              <a:rPr lang="ru-RU" b="1" dirty="0">
                <a:solidFill>
                  <a:srgbClr val="0F6A36"/>
                </a:solidFill>
                <a:latin typeface="Arial" panose="020B0604020202020204" pitchFamily="34" charset="0"/>
                <a:cs typeface="Arial" panose="020B0604020202020204" pitchFamily="34" charset="0"/>
              </a:rPr>
              <a:t>Участки, управляемые Филиалом АО «Группа «Илим» в Братском районе</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21AD6BF2-FF54-B413-F65C-6172E00EAA08}"/>
              </a:ext>
            </a:extLst>
          </p:cNvPr>
          <p:cNvGraphicFramePr>
            <a:graphicFrameLocks noGrp="1"/>
          </p:cNvGraphicFramePr>
          <p:nvPr>
            <p:extLst>
              <p:ext uri="{D42A27DB-BD31-4B8C-83A1-F6EECF244321}">
                <p14:modId xmlns:p14="http://schemas.microsoft.com/office/powerpoint/2010/main" val="2956926326"/>
              </p:ext>
            </p:extLst>
          </p:nvPr>
        </p:nvGraphicFramePr>
        <p:xfrm>
          <a:off x="5155096" y="1945938"/>
          <a:ext cx="6699574" cy="1280160"/>
        </p:xfrm>
        <a:graphic>
          <a:graphicData uri="http://schemas.openxmlformats.org/drawingml/2006/table">
            <a:tbl>
              <a:tblPr firstRow="1" firstCol="1" bandRow="1">
                <a:tableStyleId>{5940675A-B579-460E-94D1-54222C63F5DA}</a:tableStyleId>
              </a:tblPr>
              <a:tblGrid>
                <a:gridCol w="387134">
                  <a:extLst>
                    <a:ext uri="{9D8B030D-6E8A-4147-A177-3AD203B41FA5}">
                      <a16:colId xmlns:a16="http://schemas.microsoft.com/office/drawing/2014/main" val="413101347"/>
                    </a:ext>
                  </a:extLst>
                </a:gridCol>
                <a:gridCol w="2315637">
                  <a:extLst>
                    <a:ext uri="{9D8B030D-6E8A-4147-A177-3AD203B41FA5}">
                      <a16:colId xmlns:a16="http://schemas.microsoft.com/office/drawing/2014/main" val="1591028137"/>
                    </a:ext>
                  </a:extLst>
                </a:gridCol>
                <a:gridCol w="868901">
                  <a:extLst>
                    <a:ext uri="{9D8B030D-6E8A-4147-A177-3AD203B41FA5}">
                      <a16:colId xmlns:a16="http://schemas.microsoft.com/office/drawing/2014/main" val="2552529125"/>
                    </a:ext>
                  </a:extLst>
                </a:gridCol>
                <a:gridCol w="1201550">
                  <a:extLst>
                    <a:ext uri="{9D8B030D-6E8A-4147-A177-3AD203B41FA5}">
                      <a16:colId xmlns:a16="http://schemas.microsoft.com/office/drawing/2014/main" val="1343988253"/>
                    </a:ext>
                  </a:extLst>
                </a:gridCol>
                <a:gridCol w="1926352">
                  <a:extLst>
                    <a:ext uri="{9D8B030D-6E8A-4147-A177-3AD203B41FA5}">
                      <a16:colId xmlns:a16="http://schemas.microsoft.com/office/drawing/2014/main" val="1453332809"/>
                    </a:ext>
                  </a:extLst>
                </a:gridCol>
              </a:tblGrid>
              <a:tr h="0">
                <a:tc>
                  <a:txBody>
                    <a:bodyPr/>
                    <a:lstStyle/>
                    <a:p>
                      <a:pPr algn="ctr"/>
                      <a:r>
                        <a:rPr lang="ru-RU" sz="1200" dirty="0">
                          <a:effectLst/>
                          <a:latin typeface="Arial" panose="020B0604020202020204" pitchFamily="34" charset="0"/>
                          <a:cs typeface="Arial" panose="020B0604020202020204" pitchFamily="34" charset="0"/>
                        </a:rPr>
                        <a:t>№ п/п</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Договор аренды лесного участка</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Площадь, тыс. га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Лесничество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Субъект РФ, муниципальный 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61213896"/>
                  </a:ext>
                </a:extLst>
              </a:tr>
              <a:tr h="0">
                <a:tc>
                  <a:txBody>
                    <a:bodyPr/>
                    <a:lstStyle/>
                    <a:p>
                      <a:pPr algn="ctr"/>
                      <a:r>
                        <a:rPr lang="ru-RU" sz="1200">
                          <a:effectLst/>
                          <a:latin typeface="Arial" panose="020B0604020202020204" pitchFamily="34" charset="0"/>
                          <a:cs typeface="Arial" panose="020B0604020202020204" pitchFamily="34" charset="0"/>
                        </a:rPr>
                        <a:t>1</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ru-RU" sz="1200" dirty="0">
                          <a:effectLst/>
                          <a:latin typeface="Arial" panose="020B0604020202020204" pitchFamily="34" charset="0"/>
                          <a:cs typeface="Arial" panose="020B0604020202020204" pitchFamily="34" charset="0"/>
                        </a:rPr>
                        <a:t>№ 5/8 от 01.12.2008 г.</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a:r>
                        <a:rPr lang="ru-RU" sz="1200" dirty="0" smtClean="0">
                          <a:effectLst/>
                          <a:latin typeface="Arial" panose="020B0604020202020204" pitchFamily="34" charset="0"/>
                          <a:cs typeface="Arial" panose="020B0604020202020204" pitchFamily="34" charset="0"/>
                        </a:rPr>
                        <a:t>114,626</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rowSpan="2">
                  <a:txBody>
                    <a:bodyPr/>
                    <a:lstStyle/>
                    <a:p>
                      <a:pPr algn="ctr"/>
                      <a:r>
                        <a:rPr lang="ru-RU" sz="1200">
                          <a:effectLst/>
                          <a:latin typeface="Arial" panose="020B0604020202020204" pitchFamily="34" charset="0"/>
                          <a:cs typeface="Arial" panose="020B0604020202020204" pitchFamily="34" charset="0"/>
                        </a:rPr>
                        <a:t>Братское</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rowSpan="2">
                  <a:txBody>
                    <a:bodyPr/>
                    <a:lstStyle/>
                    <a:p>
                      <a:pPr algn="ctr"/>
                      <a:r>
                        <a:rPr lang="ru-RU" sz="1200" dirty="0">
                          <a:effectLst/>
                          <a:latin typeface="Arial" panose="020B0604020202020204" pitchFamily="34" charset="0"/>
                          <a:cs typeface="Arial" panose="020B0604020202020204" pitchFamily="34" charset="0"/>
                        </a:rPr>
                        <a:t>Иркутская область,</a:t>
                      </a:r>
                    </a:p>
                    <a:p>
                      <a:pPr algn="ctr"/>
                      <a:r>
                        <a:rPr lang="ru-RU" sz="1200" dirty="0">
                          <a:effectLst/>
                          <a:latin typeface="Arial" panose="020B0604020202020204" pitchFamily="34" charset="0"/>
                          <a:cs typeface="Arial" panose="020B0604020202020204" pitchFamily="34" charset="0"/>
                        </a:rPr>
                        <a:t>Братский 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8008652"/>
                  </a:ext>
                </a:extLst>
              </a:tr>
              <a:tr h="0">
                <a:tc>
                  <a:txBody>
                    <a:bodyPr/>
                    <a:lstStyle/>
                    <a:p>
                      <a:pPr algn="ctr"/>
                      <a:r>
                        <a:rPr lang="ru-RU" sz="1200">
                          <a:effectLst/>
                          <a:latin typeface="Arial" panose="020B0604020202020204" pitchFamily="34" charset="0"/>
                          <a:cs typeface="Arial" panose="020B0604020202020204" pitchFamily="34" charset="0"/>
                        </a:rPr>
                        <a:t>2</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ru-RU" sz="1200" dirty="0">
                          <a:effectLst/>
                          <a:latin typeface="Arial" panose="020B0604020202020204" pitchFamily="34" charset="0"/>
                          <a:cs typeface="Arial" panose="020B0604020202020204" pitchFamily="34" charset="0"/>
                        </a:rPr>
                        <a:t>№ 97-147/11 от 24.06.2011 г.</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a:r>
                        <a:rPr lang="ru-RU" sz="1200" dirty="0" smtClean="0">
                          <a:effectLst/>
                          <a:latin typeface="Arial" panose="020B0604020202020204" pitchFamily="34" charset="0"/>
                          <a:cs typeface="Arial" panose="020B0604020202020204" pitchFamily="34" charset="0"/>
                        </a:rPr>
                        <a:t>16,219</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691417035"/>
                  </a:ext>
                </a:extLst>
              </a:tr>
              <a:tr h="0">
                <a:tc>
                  <a:txBody>
                    <a:bodyPr/>
                    <a:lstStyle/>
                    <a:p>
                      <a:pPr algn="ctr"/>
                      <a:r>
                        <a:rPr lang="ru-RU" sz="1200">
                          <a:effectLst/>
                          <a:latin typeface="Arial" panose="020B0604020202020204" pitchFamily="34" charset="0"/>
                          <a:cs typeface="Arial" panose="020B0604020202020204" pitchFamily="34" charset="0"/>
                        </a:rPr>
                        <a:t>3</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ru-RU" sz="1200">
                          <a:effectLst/>
                          <a:latin typeface="Arial" panose="020B0604020202020204" pitchFamily="34" charset="0"/>
                          <a:cs typeface="Arial" panose="020B0604020202020204" pitchFamily="34" charset="0"/>
                        </a:rPr>
                        <a:t>№ 91-2-11/08 от 25.12.2008 г.</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a:r>
                        <a:rPr lang="ru-RU" sz="1200" dirty="0" smtClean="0">
                          <a:effectLst/>
                          <a:latin typeface="Arial" panose="020B0604020202020204" pitchFamily="34" charset="0"/>
                          <a:cs typeface="Arial" panose="020B0604020202020204" pitchFamily="34" charset="0"/>
                        </a:rPr>
                        <a:t>14,854</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a:effectLst/>
                          <a:latin typeface="Arial" panose="020B0604020202020204" pitchFamily="34" charset="0"/>
                          <a:cs typeface="Arial" panose="020B0604020202020204" pitchFamily="34" charset="0"/>
                        </a:rPr>
                        <a:t>Балаганское</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a:effectLst/>
                          <a:latin typeface="Arial" panose="020B0604020202020204" pitchFamily="34" charset="0"/>
                          <a:cs typeface="Arial" panose="020B0604020202020204" pitchFamily="34" charset="0"/>
                        </a:rPr>
                        <a:t>Иркутская область,</a:t>
                      </a:r>
                    </a:p>
                    <a:p>
                      <a:pPr algn="ctr"/>
                      <a:r>
                        <a:rPr lang="ru-RU" sz="1200">
                          <a:effectLst/>
                          <a:latin typeface="Arial" panose="020B0604020202020204" pitchFamily="34" charset="0"/>
                          <a:cs typeface="Arial" panose="020B0604020202020204" pitchFamily="34" charset="0"/>
                        </a:rPr>
                        <a:t>Балагинский район</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56760380"/>
                  </a:ext>
                </a:extLst>
              </a:tr>
              <a:tr h="0">
                <a:tc gridSpan="2">
                  <a:txBody>
                    <a:bodyPr/>
                    <a:lstStyle/>
                    <a:p>
                      <a:pPr algn="r"/>
                      <a:r>
                        <a:rPr lang="ru-RU" sz="1200" dirty="0">
                          <a:effectLst/>
                          <a:latin typeface="Arial" panose="020B0604020202020204" pitchFamily="34" charset="0"/>
                          <a:cs typeface="Arial" panose="020B0604020202020204" pitchFamily="34" charset="0"/>
                        </a:rPr>
                        <a:t>Итого</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u-RU"/>
                    </a:p>
                  </a:txBody>
                  <a:tcPr/>
                </a:tc>
                <a:tc>
                  <a:txBody>
                    <a:bodyPr/>
                    <a:lstStyle/>
                    <a:p>
                      <a:pPr algn="r"/>
                      <a:r>
                        <a:rPr lang="ru-RU" sz="1200" dirty="0" smtClean="0">
                          <a:effectLst/>
                          <a:latin typeface="Arial" panose="020B0604020202020204" pitchFamily="34" charset="0"/>
                          <a:cs typeface="Arial" panose="020B0604020202020204" pitchFamily="34" charset="0"/>
                        </a:rPr>
                        <a:t>145,699</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r>
                        <a:rPr lang="ru-RU" sz="1200" dirty="0">
                          <a:effectLst/>
                          <a:latin typeface="Arial" panose="020B0604020202020204" pitchFamily="34" charset="0"/>
                          <a:cs typeface="Arial" panose="020B0604020202020204" pitchFamily="34" charset="0"/>
                        </a:rPr>
                        <a:t>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u-RU"/>
                    </a:p>
                  </a:txBody>
                  <a:tcPr/>
                </a:tc>
                <a:extLst>
                  <a:ext uri="{0D108BD9-81ED-4DB2-BD59-A6C34878D82A}">
                    <a16:rowId xmlns:a16="http://schemas.microsoft.com/office/drawing/2014/main" val="3180158886"/>
                  </a:ext>
                </a:extLst>
              </a:tr>
            </a:tbl>
          </a:graphicData>
        </a:graphic>
      </p:graphicFrame>
      <p:sp>
        <p:nvSpPr>
          <p:cNvPr id="10" name="TextBox 9">
            <a:extLst>
              <a:ext uri="{FF2B5EF4-FFF2-40B4-BE49-F238E27FC236}">
                <a16:creationId xmlns:a16="http://schemas.microsoft.com/office/drawing/2014/main" id="{824CF775-3AA5-91C3-C6FD-D0D9E595B72B}"/>
              </a:ext>
            </a:extLst>
          </p:cNvPr>
          <p:cNvSpPr txBox="1"/>
          <p:nvPr/>
        </p:nvSpPr>
        <p:spPr>
          <a:xfrm>
            <a:off x="7043095" y="4432214"/>
            <a:ext cx="4877400" cy="1717393"/>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Филиал АО «Группа «Илим» в Братском районе осуществляет управление и хозяйственную деятельность на трех лесных участках общей площадью </a:t>
            </a:r>
            <a:r>
              <a:rPr lang="ru-RU" sz="1600" dirty="0" smtClean="0">
                <a:latin typeface="Arial" panose="020B0604020202020204" pitchFamily="34" charset="0"/>
                <a:cs typeface="Arial" panose="020B0604020202020204" pitchFamily="34" charset="0"/>
              </a:rPr>
              <a:t>145,699 </a:t>
            </a:r>
            <a:r>
              <a:rPr lang="ru-RU" sz="1600" dirty="0">
                <a:latin typeface="Arial" panose="020B0604020202020204" pitchFamily="34" charset="0"/>
                <a:cs typeface="Arial" panose="020B0604020202020204" pitchFamily="34" charset="0"/>
              </a:rPr>
              <a:t>тыс. га.</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184965C8-96F1-DBB8-5C3D-1378E267D1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49469"/>
            <a:ext cx="5840963" cy="4708531"/>
          </a:xfrm>
          <a:prstGeom prst="rect">
            <a:avLst/>
          </a:prstGeom>
        </p:spPr>
      </p:pic>
      <p:sp>
        <p:nvSpPr>
          <p:cNvPr id="12" name="Slide Number Placeholder 11">
            <a:extLst>
              <a:ext uri="{FF2B5EF4-FFF2-40B4-BE49-F238E27FC236}">
                <a16:creationId xmlns:a16="http://schemas.microsoft.com/office/drawing/2014/main" id="{505FFE74-8EF7-CA44-92C1-AEC1323A036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4</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62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3FD22A-B0A0-F1FC-5002-D7AA60723A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2476" y="1890299"/>
            <a:ext cx="5609524" cy="4914286"/>
          </a:xfrm>
          <a:prstGeom prst="rect">
            <a:avLst/>
          </a:prstGeom>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Расположение и управление арендованных участков</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70" y="1327336"/>
            <a:ext cx="11520000" cy="373436"/>
          </a:xfrm>
          <a:prstGeom prst="rect">
            <a:avLst/>
          </a:prstGeom>
          <a:noFill/>
        </p:spPr>
        <p:txBody>
          <a:bodyPr wrap="square">
            <a:spAutoFit/>
          </a:bodyPr>
          <a:lstStyle/>
          <a:p>
            <a:pPr>
              <a:lnSpc>
                <a:spcPct val="110000"/>
              </a:lnSpc>
            </a:pPr>
            <a:r>
              <a:rPr lang="ru-RU" b="1" dirty="0">
                <a:solidFill>
                  <a:srgbClr val="0F6A36"/>
                </a:solidFill>
                <a:latin typeface="Arial" panose="020B0604020202020204" pitchFamily="34" charset="0"/>
                <a:cs typeface="Arial" panose="020B0604020202020204" pitchFamily="34" charset="0"/>
              </a:rPr>
              <a:t>Участки, управляемые Филиалом АО «Группа «Илим» в Усть-Илимском районе</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4CF775-3AA5-91C3-C6FD-D0D9E595B72B}"/>
              </a:ext>
            </a:extLst>
          </p:cNvPr>
          <p:cNvSpPr txBox="1"/>
          <p:nvPr/>
        </p:nvSpPr>
        <p:spPr>
          <a:xfrm>
            <a:off x="346924" y="4842550"/>
            <a:ext cx="6488216" cy="1425518"/>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Филиал АО «Группа «Илим» в Усть-Илимском районе осуществляет управление и хозяйственную деятельность на одиннадцати лесных участках общей площадью 478,9209 тыс. га.</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9F095610-7257-3A7D-374E-9A6E46D0B1F2}"/>
              </a:ext>
            </a:extLst>
          </p:cNvPr>
          <p:cNvGraphicFramePr>
            <a:graphicFrameLocks noGrp="1"/>
          </p:cNvGraphicFramePr>
          <p:nvPr>
            <p:extLst>
              <p:ext uri="{D42A27DB-BD31-4B8C-83A1-F6EECF244321}">
                <p14:modId xmlns:p14="http://schemas.microsoft.com/office/powerpoint/2010/main" val="3198476613"/>
              </p:ext>
            </p:extLst>
          </p:nvPr>
        </p:nvGraphicFramePr>
        <p:xfrm>
          <a:off x="346924" y="1783567"/>
          <a:ext cx="6312294" cy="2348104"/>
        </p:xfrm>
        <a:graphic>
          <a:graphicData uri="http://schemas.openxmlformats.org/drawingml/2006/table">
            <a:tbl>
              <a:tblPr firstRow="1" firstCol="1" bandRow="1">
                <a:tableStyleId>{5940675A-B579-460E-94D1-54222C63F5DA}</a:tableStyleId>
              </a:tblPr>
              <a:tblGrid>
                <a:gridCol w="364757">
                  <a:extLst>
                    <a:ext uri="{9D8B030D-6E8A-4147-A177-3AD203B41FA5}">
                      <a16:colId xmlns:a16="http://schemas.microsoft.com/office/drawing/2014/main" val="2817941772"/>
                    </a:ext>
                  </a:extLst>
                </a:gridCol>
                <a:gridCol w="2181776">
                  <a:extLst>
                    <a:ext uri="{9D8B030D-6E8A-4147-A177-3AD203B41FA5}">
                      <a16:colId xmlns:a16="http://schemas.microsoft.com/office/drawing/2014/main" val="257757466"/>
                    </a:ext>
                  </a:extLst>
                </a:gridCol>
                <a:gridCol w="818674">
                  <a:extLst>
                    <a:ext uri="{9D8B030D-6E8A-4147-A177-3AD203B41FA5}">
                      <a16:colId xmlns:a16="http://schemas.microsoft.com/office/drawing/2014/main" val="1379953240"/>
                    </a:ext>
                  </a:extLst>
                </a:gridCol>
                <a:gridCol w="1132092">
                  <a:extLst>
                    <a:ext uri="{9D8B030D-6E8A-4147-A177-3AD203B41FA5}">
                      <a16:colId xmlns:a16="http://schemas.microsoft.com/office/drawing/2014/main" val="340760182"/>
                    </a:ext>
                  </a:extLst>
                </a:gridCol>
                <a:gridCol w="1814995">
                  <a:extLst>
                    <a:ext uri="{9D8B030D-6E8A-4147-A177-3AD203B41FA5}">
                      <a16:colId xmlns:a16="http://schemas.microsoft.com/office/drawing/2014/main" val="4268914139"/>
                    </a:ext>
                  </a:extLst>
                </a:gridCol>
              </a:tblGrid>
              <a:tr h="276224">
                <a:tc>
                  <a:txBody>
                    <a:bodyPr/>
                    <a:lstStyle/>
                    <a:p>
                      <a:pPr algn="ctr"/>
                      <a:r>
                        <a:rPr lang="ru-RU" sz="1000" dirty="0">
                          <a:effectLst/>
                          <a:latin typeface="Arial" panose="020B0604020202020204" pitchFamily="34" charset="0"/>
                          <a:cs typeface="Arial" panose="020B0604020202020204" pitchFamily="34" charset="0"/>
                        </a:rPr>
                        <a:t>№ п/п</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ctr"/>
                      <a:r>
                        <a:rPr lang="ru-RU" sz="1000" dirty="0">
                          <a:effectLst/>
                          <a:latin typeface="Arial" panose="020B0604020202020204" pitchFamily="34" charset="0"/>
                          <a:cs typeface="Arial" panose="020B0604020202020204" pitchFamily="34" charset="0"/>
                        </a:rPr>
                        <a:t>Договор аренды лесного участка</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ctr"/>
                      <a:r>
                        <a:rPr lang="ru-RU" sz="1000">
                          <a:effectLst/>
                          <a:latin typeface="Arial" panose="020B0604020202020204" pitchFamily="34" charset="0"/>
                          <a:cs typeface="Arial" panose="020B0604020202020204" pitchFamily="34" charset="0"/>
                        </a:rPr>
                        <a:t>Площадь, тыс. га </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ctr"/>
                      <a:r>
                        <a:rPr lang="ru-RU" sz="1000">
                          <a:effectLst/>
                          <a:latin typeface="Arial" panose="020B0604020202020204" pitchFamily="34" charset="0"/>
                          <a:cs typeface="Arial" panose="020B0604020202020204" pitchFamily="34" charset="0"/>
                        </a:rPr>
                        <a:t>Лесничество </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ctr"/>
                      <a:r>
                        <a:rPr lang="ru-RU" sz="1000">
                          <a:effectLst/>
                          <a:latin typeface="Arial" panose="020B0604020202020204" pitchFamily="34" charset="0"/>
                          <a:cs typeface="Arial" panose="020B0604020202020204" pitchFamily="34" charset="0"/>
                        </a:rPr>
                        <a:t>Субъект РФ, муниципальный район</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extLst>
                  <a:ext uri="{0D108BD9-81ED-4DB2-BD59-A6C34878D82A}">
                    <a16:rowId xmlns:a16="http://schemas.microsoft.com/office/drawing/2014/main" val="3802646334"/>
                  </a:ext>
                </a:extLst>
              </a:tr>
              <a:tr h="92075">
                <a:tc>
                  <a:txBody>
                    <a:bodyPr/>
                    <a:lstStyle/>
                    <a:p>
                      <a:pPr algn="ctr"/>
                      <a:r>
                        <a:rPr lang="ru-RU" sz="1000" dirty="0">
                          <a:effectLst/>
                          <a:latin typeface="Arial" panose="020B0604020202020204" pitchFamily="34" charset="0"/>
                          <a:ea typeface="Times New Roman" panose="02020603050405020304" pitchFamily="18" charset="0"/>
                          <a:cs typeface="Arial" panose="020B0604020202020204" pitchFamily="34" charset="0"/>
                        </a:rPr>
                        <a:t>1</a:t>
                      </a:r>
                    </a:p>
                  </a:txBody>
                  <a:tcPr marL="46177" marR="46177" marT="0" marB="0"/>
                </a:tc>
                <a:tc>
                  <a:txBody>
                    <a:bodyPr/>
                    <a:lstStyle/>
                    <a:p>
                      <a:r>
                        <a:rPr lang="ru-RU" sz="1000" dirty="0">
                          <a:effectLst/>
                          <a:latin typeface="Arial" panose="020B0604020202020204" pitchFamily="34" charset="0"/>
                          <a:cs typeface="Arial" panose="020B0604020202020204" pitchFamily="34" charset="0"/>
                        </a:rPr>
                        <a:t>№ 91-12-2/8 от 16.09.2008 г.</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r"/>
                      <a:r>
                        <a:rPr lang="ru-RU" sz="1000" dirty="0">
                          <a:effectLst/>
                          <a:latin typeface="Arial" panose="020B0604020202020204" pitchFamily="34" charset="0"/>
                          <a:cs typeface="Arial" panose="020B0604020202020204" pitchFamily="34" charset="0"/>
                        </a:rPr>
                        <a:t>29,4420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ctr"/>
                      <a:r>
                        <a:rPr lang="ru-RU" sz="1000">
                          <a:effectLst/>
                          <a:latin typeface="Arial" panose="020B0604020202020204" pitchFamily="34" charset="0"/>
                          <a:cs typeface="Arial" panose="020B0604020202020204" pitchFamily="34" charset="0"/>
                        </a:rPr>
                        <a:t>Илимское</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rowSpan="3">
                  <a:txBody>
                    <a:bodyPr/>
                    <a:lstStyle/>
                    <a:p>
                      <a:pPr algn="ctr"/>
                      <a:r>
                        <a:rPr lang="ru-RU" sz="1000" dirty="0">
                          <a:effectLst/>
                          <a:latin typeface="Arial" panose="020B0604020202020204" pitchFamily="34" charset="0"/>
                          <a:cs typeface="Arial" panose="020B0604020202020204" pitchFamily="34" charset="0"/>
                        </a:rPr>
                        <a:t>Иркутская область,</a:t>
                      </a:r>
                    </a:p>
                    <a:p>
                      <a:pPr algn="ctr"/>
                      <a:r>
                        <a:rPr lang="ru-RU" sz="1000" dirty="0">
                          <a:effectLst/>
                          <a:latin typeface="Arial" panose="020B0604020202020204" pitchFamily="34" charset="0"/>
                          <a:cs typeface="Arial" panose="020B0604020202020204" pitchFamily="34" charset="0"/>
                        </a:rPr>
                        <a:t>Усть-Илимский</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extLst>
                  <a:ext uri="{0D108BD9-81ED-4DB2-BD59-A6C34878D82A}">
                    <a16:rowId xmlns:a16="http://schemas.microsoft.com/office/drawing/2014/main" val="1151771309"/>
                  </a:ext>
                </a:extLst>
              </a:tr>
              <a:tr h="92075">
                <a:tc>
                  <a:txBody>
                    <a:bodyPr/>
                    <a:lstStyle/>
                    <a:p>
                      <a:pPr algn="ctr"/>
                      <a:r>
                        <a:rPr lang="ru-RU" sz="1000" dirty="0">
                          <a:effectLst/>
                          <a:latin typeface="Arial" panose="020B0604020202020204" pitchFamily="34" charset="0"/>
                          <a:cs typeface="Arial" panose="020B0604020202020204" pitchFamily="34" charset="0"/>
                        </a:rPr>
                        <a:t>2</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91-22-1/8 от 09.09.2008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r"/>
                      <a:r>
                        <a:rPr lang="ru-RU" sz="1000">
                          <a:effectLst/>
                          <a:latin typeface="Arial" panose="020B0604020202020204" pitchFamily="34" charset="0"/>
                          <a:cs typeface="Arial" panose="020B0604020202020204" pitchFamily="34" charset="0"/>
                        </a:rPr>
                        <a:t>2,1590</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rowSpan="2">
                  <a:txBody>
                    <a:bodyPr/>
                    <a:lstStyle/>
                    <a:p>
                      <a:pPr algn="ctr"/>
                      <a:r>
                        <a:rPr lang="ru-RU" sz="1000">
                          <a:effectLst/>
                          <a:latin typeface="Arial" panose="020B0604020202020204" pitchFamily="34" charset="0"/>
                          <a:cs typeface="Arial" panose="020B0604020202020204" pitchFamily="34" charset="0"/>
                        </a:rPr>
                        <a:t>Северное</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tc vMerge="1">
                  <a:txBody>
                    <a:bodyPr/>
                    <a:lstStyle/>
                    <a:p>
                      <a:endParaRPr lang="ru-RU"/>
                    </a:p>
                  </a:txBody>
                  <a:tcPr/>
                </a:tc>
                <a:extLst>
                  <a:ext uri="{0D108BD9-81ED-4DB2-BD59-A6C34878D82A}">
                    <a16:rowId xmlns:a16="http://schemas.microsoft.com/office/drawing/2014/main" val="4105493423"/>
                  </a:ext>
                </a:extLst>
              </a:tr>
              <a:tr h="92075">
                <a:tc>
                  <a:txBody>
                    <a:bodyPr/>
                    <a:lstStyle/>
                    <a:p>
                      <a:pPr algn="ctr"/>
                      <a:r>
                        <a:rPr lang="ru-RU" sz="1000" dirty="0">
                          <a:effectLst/>
                          <a:latin typeface="Arial" panose="020B0604020202020204" pitchFamily="34" charset="0"/>
                          <a:cs typeface="Arial" panose="020B0604020202020204" pitchFamily="34" charset="0"/>
                        </a:rPr>
                        <a:t>3</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91-22-2/8 от 19.09.2008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r"/>
                      <a:r>
                        <a:rPr lang="ru-RU" sz="1000">
                          <a:effectLst/>
                          <a:latin typeface="Arial" panose="020B0604020202020204" pitchFamily="34" charset="0"/>
                          <a:cs typeface="Arial" panose="020B0604020202020204" pitchFamily="34" charset="0"/>
                        </a:rPr>
                        <a:t>174,3315</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350779589"/>
                  </a:ext>
                </a:extLst>
              </a:tr>
              <a:tr h="184150">
                <a:tc>
                  <a:txBody>
                    <a:bodyPr/>
                    <a:lstStyle/>
                    <a:p>
                      <a:pPr algn="ctr"/>
                      <a:r>
                        <a:rPr lang="ru-RU" sz="1000" dirty="0">
                          <a:effectLst/>
                          <a:latin typeface="Arial" panose="020B0604020202020204" pitchFamily="34" charset="0"/>
                          <a:cs typeface="Arial" panose="020B0604020202020204" pitchFamily="34" charset="0"/>
                        </a:rPr>
                        <a:t>4</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91-307/11 от 03.08.2011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r"/>
                      <a:r>
                        <a:rPr lang="ru-RU" sz="1000" dirty="0">
                          <a:effectLst/>
                          <a:latin typeface="Arial" panose="020B0604020202020204" pitchFamily="34" charset="0"/>
                          <a:cs typeface="Arial" panose="020B0604020202020204" pitchFamily="34" charset="0"/>
                        </a:rPr>
                        <a:t>165,1954</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ctr"/>
                      <a:r>
                        <a:rPr lang="ru-RU" sz="1000">
                          <a:effectLst/>
                          <a:latin typeface="Arial" panose="020B0604020202020204" pitchFamily="34" charset="0"/>
                          <a:cs typeface="Arial" panose="020B0604020202020204" pitchFamily="34" charset="0"/>
                        </a:rPr>
                        <a:t>Усть-Кутское</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a:txBody>
                    <a:bodyPr/>
                    <a:lstStyle/>
                    <a:p>
                      <a:pPr algn="ctr"/>
                      <a:r>
                        <a:rPr lang="ru-RU" sz="1000" dirty="0">
                          <a:effectLst/>
                          <a:latin typeface="Arial" panose="020B0604020202020204" pitchFamily="34" charset="0"/>
                          <a:cs typeface="Arial" panose="020B0604020202020204" pitchFamily="34" charset="0"/>
                        </a:rPr>
                        <a:t>Иркутская область,</a:t>
                      </a:r>
                    </a:p>
                    <a:p>
                      <a:pPr algn="ctr"/>
                      <a:r>
                        <a:rPr lang="ru-RU" sz="1000" dirty="0">
                          <a:effectLst/>
                          <a:latin typeface="Arial" panose="020B0604020202020204" pitchFamily="34" charset="0"/>
                          <a:cs typeface="Arial" panose="020B0604020202020204" pitchFamily="34" charset="0"/>
                        </a:rPr>
                        <a:t>Катангский </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extLst>
                  <a:ext uri="{0D108BD9-81ED-4DB2-BD59-A6C34878D82A}">
                    <a16:rowId xmlns:a16="http://schemas.microsoft.com/office/drawing/2014/main" val="1604039067"/>
                  </a:ext>
                </a:extLst>
              </a:tr>
              <a:tr h="92075">
                <a:tc>
                  <a:txBody>
                    <a:bodyPr/>
                    <a:lstStyle/>
                    <a:p>
                      <a:pPr algn="ctr"/>
                      <a:r>
                        <a:rPr lang="ru-RU" sz="1000" dirty="0">
                          <a:effectLst/>
                          <a:latin typeface="Arial" panose="020B0604020202020204" pitchFamily="34" charset="0"/>
                          <a:cs typeface="Arial" panose="020B0604020202020204" pitchFamily="34" charset="0"/>
                        </a:rPr>
                        <a:t>5</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11-з от 21.08.2008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a:effectLst/>
                          <a:latin typeface="Arial" panose="020B0604020202020204" pitchFamily="34" charset="0"/>
                          <a:cs typeface="Arial" panose="020B0604020202020204" pitchFamily="34" charset="0"/>
                        </a:rPr>
                        <a:t>6,2970</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rowSpan="7">
                  <a:txBody>
                    <a:bodyPr/>
                    <a:lstStyle/>
                    <a:p>
                      <a:pPr algn="ctr"/>
                      <a:r>
                        <a:rPr lang="ru-RU" sz="1000">
                          <a:effectLst/>
                          <a:latin typeface="Arial" panose="020B0604020202020204" pitchFamily="34" charset="0"/>
                          <a:cs typeface="Arial" panose="020B0604020202020204" pitchFamily="34" charset="0"/>
                        </a:rPr>
                        <a:t>Кодинское</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tc rowSpan="7">
                  <a:txBody>
                    <a:bodyPr/>
                    <a:lstStyle/>
                    <a:p>
                      <a:pPr algn="ctr"/>
                      <a:r>
                        <a:rPr lang="ru-RU" sz="1000" dirty="0">
                          <a:effectLst/>
                          <a:latin typeface="Arial" panose="020B0604020202020204" pitchFamily="34" charset="0"/>
                          <a:cs typeface="Arial" panose="020B0604020202020204" pitchFamily="34" charset="0"/>
                        </a:rPr>
                        <a:t>Красноярский край,</a:t>
                      </a:r>
                    </a:p>
                    <a:p>
                      <a:pPr algn="ctr"/>
                      <a:r>
                        <a:rPr lang="ru-RU" sz="1000" dirty="0">
                          <a:effectLst/>
                          <a:latin typeface="Arial" panose="020B0604020202020204" pitchFamily="34" charset="0"/>
                          <a:cs typeface="Arial" panose="020B0604020202020204" pitchFamily="34" charset="0"/>
                        </a:rPr>
                        <a:t>Кежемский район</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extLst>
                  <a:ext uri="{0D108BD9-81ED-4DB2-BD59-A6C34878D82A}">
                    <a16:rowId xmlns:a16="http://schemas.microsoft.com/office/drawing/2014/main" val="2455104104"/>
                  </a:ext>
                </a:extLst>
              </a:tr>
              <a:tr h="92075">
                <a:tc>
                  <a:txBody>
                    <a:bodyPr/>
                    <a:lstStyle/>
                    <a:p>
                      <a:pPr algn="ctr"/>
                      <a:r>
                        <a:rPr lang="ru-RU" sz="1000" dirty="0">
                          <a:effectLst/>
                          <a:latin typeface="Arial" panose="020B0604020202020204" pitchFamily="34" charset="0"/>
                          <a:cs typeface="Arial" panose="020B0604020202020204" pitchFamily="34" charset="0"/>
                        </a:rPr>
                        <a:t>6</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12-з от 21.08.2008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9,350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50696408"/>
                  </a:ext>
                </a:extLst>
              </a:tr>
              <a:tr h="92075">
                <a:tc>
                  <a:txBody>
                    <a:bodyPr/>
                    <a:lstStyle/>
                    <a:p>
                      <a:pPr algn="ctr"/>
                      <a:r>
                        <a:rPr lang="ru-RU" sz="1000" dirty="0">
                          <a:effectLst/>
                          <a:latin typeface="Arial" panose="020B0604020202020204" pitchFamily="34" charset="0"/>
                          <a:cs typeface="Arial" panose="020B0604020202020204" pitchFamily="34" charset="0"/>
                        </a:rPr>
                        <a:t>7</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13-з от 21.08.2008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15,5020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160374889"/>
                  </a:ext>
                </a:extLst>
              </a:tr>
              <a:tr h="92075">
                <a:tc>
                  <a:txBody>
                    <a:bodyPr/>
                    <a:lstStyle/>
                    <a:p>
                      <a:pPr algn="ctr"/>
                      <a:r>
                        <a:rPr lang="ru-RU" sz="1000" dirty="0">
                          <a:effectLst/>
                          <a:latin typeface="Arial" panose="020B0604020202020204" pitchFamily="34" charset="0"/>
                          <a:cs typeface="Arial" panose="020B0604020202020204" pitchFamily="34" charset="0"/>
                        </a:rPr>
                        <a:t>8</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14-з от 21.08.2008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4,7020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111795755"/>
                  </a:ext>
                </a:extLst>
              </a:tr>
              <a:tr h="92075">
                <a:tc>
                  <a:txBody>
                    <a:bodyPr/>
                    <a:lstStyle/>
                    <a:p>
                      <a:pPr algn="ctr"/>
                      <a:r>
                        <a:rPr lang="ru-RU" sz="1000" dirty="0">
                          <a:effectLst/>
                          <a:latin typeface="Arial" panose="020B0604020202020204" pitchFamily="34" charset="0"/>
                          <a:cs typeface="Arial" panose="020B0604020202020204" pitchFamily="34" charset="0"/>
                        </a:rPr>
                        <a:t>9</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15-з от 21.08.208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19,1560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533130736"/>
                  </a:ext>
                </a:extLst>
              </a:tr>
              <a:tr h="92075">
                <a:tc>
                  <a:txBody>
                    <a:bodyPr/>
                    <a:lstStyle/>
                    <a:p>
                      <a:pPr algn="ctr"/>
                      <a:r>
                        <a:rPr lang="ru-RU" sz="1000" dirty="0">
                          <a:effectLst/>
                          <a:latin typeface="Arial" panose="020B0604020202020204" pitchFamily="34" charset="0"/>
                          <a:cs typeface="Arial" panose="020B0604020202020204" pitchFamily="34" charset="0"/>
                        </a:rPr>
                        <a:t>10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r>
                        <a:rPr lang="ru-RU" sz="1000">
                          <a:effectLst/>
                          <a:latin typeface="Arial" panose="020B0604020202020204" pitchFamily="34" charset="0"/>
                          <a:cs typeface="Arial" panose="020B0604020202020204" pitchFamily="34" charset="0"/>
                        </a:rPr>
                        <a:t>№ 326-з от 12.11.2009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37,6730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603882140"/>
                  </a:ext>
                </a:extLst>
              </a:tr>
              <a:tr h="92075">
                <a:tc>
                  <a:txBody>
                    <a:bodyPr/>
                    <a:lstStyle/>
                    <a:p>
                      <a:pPr algn="ctr"/>
                      <a:r>
                        <a:rPr lang="ru-RU" sz="1000" dirty="0">
                          <a:effectLst/>
                          <a:latin typeface="Arial" panose="020B0604020202020204" pitchFamily="34" charset="0"/>
                          <a:cs typeface="Arial" panose="020B0604020202020204" pitchFamily="34" charset="0"/>
                        </a:rPr>
                        <a:t>11</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just"/>
                      <a:r>
                        <a:rPr lang="ru-RU" sz="1000">
                          <a:effectLst/>
                          <a:latin typeface="Arial" panose="020B0604020202020204" pitchFamily="34" charset="0"/>
                          <a:cs typeface="Arial" panose="020B0604020202020204" pitchFamily="34" charset="0"/>
                        </a:rPr>
                        <a:t>№ 510-з от 28.10.2010 г.</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a:txBody>
                    <a:bodyPr/>
                    <a:lstStyle/>
                    <a:p>
                      <a:pPr algn="r"/>
                      <a:r>
                        <a:rPr lang="ru-RU" sz="1000" dirty="0">
                          <a:effectLst/>
                          <a:latin typeface="Arial" panose="020B0604020202020204" pitchFamily="34" charset="0"/>
                          <a:cs typeface="Arial" panose="020B0604020202020204" pitchFamily="34" charset="0"/>
                        </a:rPr>
                        <a:t>15,1130</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nchor="ct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113876893"/>
                  </a:ext>
                </a:extLst>
              </a:tr>
              <a:tr h="136417">
                <a:tc gridSpan="2">
                  <a:txBody>
                    <a:bodyPr/>
                    <a:lstStyle/>
                    <a:p>
                      <a:pPr algn="r"/>
                      <a:r>
                        <a:rPr lang="ru-RU" sz="1000">
                          <a:effectLst/>
                          <a:latin typeface="Arial" panose="020B0604020202020204" pitchFamily="34" charset="0"/>
                          <a:cs typeface="Arial" panose="020B0604020202020204" pitchFamily="34" charset="0"/>
                        </a:rPr>
                        <a:t>Итого </a:t>
                      </a:r>
                      <a:endParaRPr lang="ru-RU" sz="100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tc hMerge="1">
                  <a:txBody>
                    <a:bodyPr/>
                    <a:lstStyle/>
                    <a:p>
                      <a:endParaRPr lang="ru-RU"/>
                    </a:p>
                  </a:txBody>
                  <a:tcPr/>
                </a:tc>
                <a:tc>
                  <a:txBody>
                    <a:bodyPr/>
                    <a:lstStyle/>
                    <a:p>
                      <a:pPr algn="r"/>
                      <a:r>
                        <a:rPr lang="ru-RU" sz="1000" dirty="0">
                          <a:effectLst/>
                          <a:latin typeface="Arial" panose="020B0604020202020204" pitchFamily="34" charset="0"/>
                          <a:cs typeface="Arial" panose="020B0604020202020204" pitchFamily="34" charset="0"/>
                        </a:rPr>
                        <a:t>478,9209</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46177" marR="46177" marT="0" marB="0"/>
                </a:tc>
                <a:tc gridSpan="2">
                  <a:txBody>
                    <a:bodyPr/>
                    <a:lstStyle/>
                    <a:p>
                      <a:pPr algn="ctr"/>
                      <a:r>
                        <a:rPr lang="ru-RU" sz="1000" dirty="0">
                          <a:effectLst/>
                          <a:latin typeface="Arial" panose="020B0604020202020204" pitchFamily="34" charset="0"/>
                          <a:cs typeface="Arial" panose="020B0604020202020204" pitchFamily="34" charset="0"/>
                        </a:rPr>
                        <a:t> </a:t>
                      </a:r>
                      <a:endParaRPr lang="ru-RU" sz="1000" dirty="0">
                        <a:effectLst/>
                        <a:latin typeface="Arial" panose="020B0604020202020204" pitchFamily="34" charset="0"/>
                        <a:ea typeface="Times New Roman" panose="02020603050405020304" pitchFamily="18" charset="0"/>
                        <a:cs typeface="Arial" panose="020B0604020202020204" pitchFamily="34" charset="0"/>
                      </a:endParaRPr>
                    </a:p>
                  </a:txBody>
                  <a:tcPr marL="62104" marR="62104" marT="31052" marB="31052" anchor="ctr"/>
                </a:tc>
                <a:tc hMerge="1">
                  <a:txBody>
                    <a:bodyPr/>
                    <a:lstStyle/>
                    <a:p>
                      <a:endParaRPr lang="ru-RU"/>
                    </a:p>
                  </a:txBody>
                  <a:tcPr/>
                </a:tc>
                <a:extLst>
                  <a:ext uri="{0D108BD9-81ED-4DB2-BD59-A6C34878D82A}">
                    <a16:rowId xmlns:a16="http://schemas.microsoft.com/office/drawing/2014/main" val="3260359132"/>
                  </a:ext>
                </a:extLst>
              </a:tr>
            </a:tbl>
          </a:graphicData>
        </a:graphic>
      </p:graphicFrame>
      <p:sp>
        <p:nvSpPr>
          <p:cNvPr id="11" name="Slide Number Placeholder 11">
            <a:extLst>
              <a:ext uri="{FF2B5EF4-FFF2-40B4-BE49-F238E27FC236}">
                <a16:creationId xmlns:a16="http://schemas.microsoft.com/office/drawing/2014/main" id="{7B4BB352-E659-5B4E-928D-350C4B645CE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5</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13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Цели плана управления</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273124" y="1050878"/>
            <a:ext cx="11520000" cy="5392245"/>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Основной целью деятельности любой коммерческой организации согласно статье 50 Гражданского кодекса является извлечение прибыли.</a:t>
            </a:r>
            <a:endParaRPr lang="en-GB" sz="1400" dirty="0">
              <a:latin typeface="Arial" panose="020B0604020202020204" pitchFamily="34" charset="0"/>
              <a:cs typeface="Arial" panose="020B0604020202020204" pitchFamily="34" charset="0"/>
            </a:endParaRPr>
          </a:p>
          <a:p>
            <a:pPr>
              <a:lnSpc>
                <a:spcPct val="110000"/>
              </a:lnSpc>
            </a:pPr>
            <a:r>
              <a:rPr lang="ru-RU" sz="1400" dirty="0">
                <a:latin typeface="Arial" panose="020B0604020202020204" pitchFamily="34" charset="0"/>
                <a:cs typeface="Arial" panose="020B0604020202020204" pitchFamily="34" charset="0"/>
              </a:rPr>
              <a:t>В то же время, осознавая социальную и экологическую роль лесов, а также выполняя требования российского лесного и природоохранного законодательства, организация ставит и реализует следующие цели:</a:t>
            </a:r>
          </a:p>
          <a:p>
            <a:r>
              <a:rPr lang="ru-RU" sz="1400" dirty="0">
                <a:latin typeface="Arial" panose="020B0604020202020204" pitchFamily="34" charset="0"/>
                <a:cs typeface="Arial" panose="020B0604020202020204" pitchFamily="34" charset="0"/>
              </a:rPr>
              <a:t>ОТВЕТСТВЕННОЕ </a:t>
            </a:r>
            <a:r>
              <a:rPr lang="ru-RU" sz="1400" dirty="0" smtClean="0">
                <a:latin typeface="Arial" panose="020B0604020202020204" pitchFamily="34" charset="0"/>
                <a:cs typeface="Arial" panose="020B0604020202020204" pitchFamily="34" charset="0"/>
              </a:rPr>
              <a:t>ЛЕСОПОЛЬЗОВАНИЕ:</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повышение </a:t>
            </a:r>
            <a:r>
              <a:rPr lang="ru-RU" sz="1400" dirty="0">
                <a:latin typeface="Arial" panose="020B0604020202020204" pitchFamily="34" charset="0"/>
                <a:cs typeface="Arial" panose="020B0604020202020204" pitchFamily="34" charset="0"/>
              </a:rPr>
              <a:t>эффективности лесозаготовок за счет высокого качества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внедрения современных технологий заготовки древесины, комплексного использования древесного сырья,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минимизации </a:t>
            </a:r>
            <a:r>
              <a:rPr lang="ru-RU" sz="1400" dirty="0">
                <a:latin typeface="Arial" panose="020B0604020202020204" pitchFamily="34" charset="0"/>
                <a:cs typeface="Arial" panose="020B0604020202020204" pitchFamily="34" charset="0"/>
              </a:rPr>
              <a:t>потерь ликвидной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обеспечение </a:t>
            </a:r>
            <a:r>
              <a:rPr lang="ru-RU" sz="1400" dirty="0">
                <a:latin typeface="Arial" panose="020B0604020202020204" pitchFamily="34" charset="0"/>
                <a:cs typeface="Arial" panose="020B0604020202020204" pitchFamily="34" charset="0"/>
              </a:rPr>
              <a:t>непрерывного, </a:t>
            </a:r>
            <a:r>
              <a:rPr lang="ru-RU" sz="1400" dirty="0" err="1">
                <a:latin typeface="Arial" panose="020B0604020202020204" pitchFamily="34" charset="0"/>
                <a:cs typeface="Arial" panose="020B0604020202020204" pitchFamily="34" charset="0"/>
              </a:rPr>
              <a:t>неистощительного</a:t>
            </a:r>
            <a:r>
              <a:rPr lang="ru-RU" sz="1400" dirty="0">
                <a:latin typeface="Arial" panose="020B0604020202020204" pitchFamily="34" charset="0"/>
                <a:cs typeface="Arial" panose="020B0604020202020204" pitchFamily="34" charset="0"/>
              </a:rPr>
              <a:t> лесопользования.</a:t>
            </a:r>
          </a:p>
          <a:p>
            <a:r>
              <a:rPr lang="ru-RU" sz="1400" dirty="0" smtClean="0">
                <a:latin typeface="Arial" panose="020B0604020202020204" pitchFamily="34" charset="0"/>
                <a:cs typeface="Arial" panose="020B0604020202020204" pitchFamily="34" charset="0"/>
              </a:rPr>
              <a:t>ЗАЩИТА </a:t>
            </a:r>
            <a:r>
              <a:rPr lang="ru-RU" sz="1400" dirty="0">
                <a:latin typeface="Arial" panose="020B0604020202020204" pitchFamily="34" charset="0"/>
                <a:cs typeface="Arial" panose="020B0604020202020204" pitchFamily="34" charset="0"/>
              </a:rPr>
              <a:t>ОКРУЖАЮЩЕЙ </a:t>
            </a:r>
            <a:r>
              <a:rPr lang="ru-RU" sz="1400" dirty="0" smtClean="0">
                <a:latin typeface="Arial" panose="020B0604020202020204" pitchFamily="34" charset="0"/>
                <a:cs typeface="Arial" panose="020B0604020202020204" pitchFamily="34" charset="0"/>
              </a:rPr>
              <a:t>СРЕДЫ:</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сохранение </a:t>
            </a:r>
            <a:r>
              <a:rPr lang="ru-RU" sz="1400" dirty="0">
                <a:latin typeface="Arial" panose="020B0604020202020204" pitchFamily="34" charset="0"/>
                <a:cs typeface="Arial" panose="020B0604020202020204" pitchFamily="34" charset="0"/>
              </a:rPr>
              <a:t>биоразнообразия и экологических функций лесов при заготовке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снижение </a:t>
            </a:r>
            <a:r>
              <a:rPr lang="ru-RU" sz="1400" dirty="0">
                <a:latin typeface="Arial" panose="020B0604020202020204" pitchFamily="34" charset="0"/>
                <a:cs typeface="Arial" panose="020B0604020202020204" pitchFamily="34" charset="0"/>
              </a:rPr>
              <a:t>воздействия на окружающую среду при планировании и осуществлении лесопользования и лесной </a:t>
            </a:r>
            <a:r>
              <a:rPr lang="ru-RU" sz="1400" dirty="0" smtClean="0">
                <a:latin typeface="Arial" panose="020B0604020202020204" pitchFamily="34" charset="0"/>
                <a:cs typeface="Arial" panose="020B0604020202020204" pitchFamily="34" charset="0"/>
              </a:rPr>
              <a:t>инфраструктуры,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взаимодействие </a:t>
            </a:r>
            <a:r>
              <a:rPr lang="ru-RU" sz="1400" dirty="0">
                <a:latin typeface="Arial" panose="020B0604020202020204" pitchFamily="34" charset="0"/>
                <a:cs typeface="Arial" panose="020B0604020202020204" pitchFamily="34" charset="0"/>
              </a:rPr>
              <a:t>с научными организациями, заинтересованными сторонами в целях выделения и сохранения природных ценностей на арендуемых лесных </a:t>
            </a:r>
            <a:r>
              <a:rPr lang="ru-RU" sz="1400" dirty="0" smtClean="0">
                <a:latin typeface="Arial" panose="020B0604020202020204" pitchFamily="34" charset="0"/>
                <a:cs typeface="Arial" panose="020B0604020202020204" pitchFamily="34" charset="0"/>
              </a:rPr>
              <a:t>участках,</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err="1">
                <a:latin typeface="Arial" panose="020B0604020202020204" pitchFamily="34" charset="0"/>
                <a:cs typeface="Arial" panose="020B0604020202020204" pitchFamily="34" charset="0"/>
              </a:rPr>
              <a:t>лесовосстановления</a:t>
            </a:r>
            <a:r>
              <a:rPr lang="ru-RU" sz="1400" dirty="0">
                <a:latin typeface="Arial" panose="020B0604020202020204" pitchFamily="34" charset="0"/>
                <a:cs typeface="Arial" panose="020B0604020202020204" pitchFamily="34" charset="0"/>
              </a:rPr>
              <a:t>, с использованием качественного посадочного и посевного </a:t>
            </a:r>
            <a:r>
              <a:rPr lang="ru-RU" sz="1400" dirty="0" smtClean="0">
                <a:latin typeface="Arial" panose="020B0604020202020204" pitchFamily="34" charset="0"/>
                <a:cs typeface="Arial" panose="020B0604020202020204" pitchFamily="34" charset="0"/>
              </a:rPr>
              <a:t>материала,</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a:latin typeface="Arial" panose="020B0604020202020204" pitchFamily="34" charset="0"/>
                <a:cs typeface="Arial" panose="020B0604020202020204" pitchFamily="34" charset="0"/>
              </a:rPr>
              <a:t>мониторинга воздействия деятельности компании на окружающую среду.</a:t>
            </a:r>
          </a:p>
          <a:p>
            <a:r>
              <a:rPr lang="ru-RU" sz="1400" dirty="0">
                <a:latin typeface="Arial" panose="020B0604020202020204" pitchFamily="34" charset="0"/>
                <a:cs typeface="Arial" panose="020B0604020202020204" pitchFamily="34" charset="0"/>
              </a:rPr>
              <a:t>СОЦИАЛЬНАЯ </a:t>
            </a:r>
            <a:r>
              <a:rPr lang="ru-RU" sz="1400" dirty="0" smtClean="0">
                <a:latin typeface="Arial" panose="020B0604020202020204" pitchFamily="34" charset="0"/>
                <a:cs typeface="Arial" panose="020B0604020202020204" pitchFamily="34" charset="0"/>
              </a:rPr>
              <a:t>СТАБИЛЬНОСТЬ:</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в</a:t>
            </a:r>
            <a:r>
              <a:rPr lang="ru-RU" sz="1400" dirty="0" smtClean="0">
                <a:latin typeface="Arial" panose="020B0604020202020204" pitchFamily="34" charset="0"/>
                <a:cs typeface="Arial" panose="020B0604020202020204" pitchFamily="34" charset="0"/>
              </a:rPr>
              <a:t>ыполнение </a:t>
            </a:r>
            <a:r>
              <a:rPr lang="ru-RU" sz="1400" dirty="0">
                <a:latin typeface="Arial" panose="020B0604020202020204" pitchFamily="34" charset="0"/>
                <a:cs typeface="Arial" panose="020B0604020202020204" pitchFamily="34" charset="0"/>
              </a:rPr>
              <a:t>социальных программ в регионах присутствия </a:t>
            </a:r>
            <a:r>
              <a:rPr lang="ru-RU" sz="1400" dirty="0" smtClean="0">
                <a:latin typeface="Arial" panose="020B0604020202020204" pitchFamily="34" charset="0"/>
                <a:cs typeface="Arial" panose="020B0604020202020204" pitchFamily="34" charset="0"/>
              </a:rPr>
              <a:t>компании,</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у</a:t>
            </a:r>
            <a:r>
              <a:rPr lang="ru-RU" sz="1400" dirty="0" smtClean="0">
                <a:latin typeface="Arial" panose="020B0604020202020204" pitchFamily="34" charset="0"/>
                <a:cs typeface="Arial" panose="020B0604020202020204" pitchFamily="34" charset="0"/>
              </a:rPr>
              <a:t>важение </a:t>
            </a:r>
            <a:r>
              <a:rPr lang="ru-RU" sz="1400" dirty="0">
                <a:latin typeface="Arial" panose="020B0604020202020204" pitchFamily="34" charset="0"/>
                <a:cs typeface="Arial" panose="020B0604020202020204" pitchFamily="34" charset="0"/>
              </a:rPr>
              <a:t>традиций и обычаев коренных </a:t>
            </a:r>
            <a:r>
              <a:rPr lang="ru-RU" sz="1400" dirty="0" smtClean="0">
                <a:latin typeface="Arial" panose="020B0604020202020204" pitchFamily="34" charset="0"/>
                <a:cs typeface="Arial" panose="020B0604020202020204" pitchFamily="34" charset="0"/>
              </a:rPr>
              <a:t>народов,</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a:t>
            </a:r>
            <a:r>
              <a:rPr lang="ru-RU" sz="1400" dirty="0" smtClean="0">
                <a:latin typeface="Arial" panose="020B0604020202020204" pitchFamily="34" charset="0"/>
                <a:cs typeface="Arial" panose="020B0604020202020204" pitchFamily="34" charset="0"/>
              </a:rPr>
              <a:t>онструктивное </a:t>
            </a:r>
            <a:r>
              <a:rPr lang="ru-RU" sz="1400" dirty="0">
                <a:latin typeface="Arial" panose="020B0604020202020204" pitchFamily="34" charset="0"/>
                <a:cs typeface="Arial" panose="020B0604020202020204" pitchFamily="34" charset="0"/>
              </a:rPr>
              <a:t>взаимодействие с местным </a:t>
            </a:r>
            <a:r>
              <a:rPr lang="ru-RU" sz="1400" dirty="0" smtClean="0">
                <a:latin typeface="Arial" panose="020B0604020202020204" pitchFamily="34" charset="0"/>
                <a:cs typeface="Arial" panose="020B0604020202020204" pitchFamily="34" charset="0"/>
              </a:rPr>
              <a:t>населением,</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овышение </a:t>
            </a:r>
            <a:r>
              <a:rPr lang="ru-RU" sz="1400" dirty="0">
                <a:latin typeface="Arial" panose="020B0604020202020204" pitchFamily="34" charset="0"/>
                <a:cs typeface="Arial" panose="020B0604020202020204" pitchFamily="34" charset="0"/>
              </a:rPr>
              <a:t>уровня культуры безопасности труда.</a:t>
            </a:r>
          </a:p>
          <a:p>
            <a:r>
              <a:rPr lang="ru-RU" sz="1400" dirty="0">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dirty="0" smtClean="0">
                <a:latin typeface="Arial" panose="020B0604020202020204" pitchFamily="34" charset="0"/>
                <a:cs typeface="Arial" panose="020B0604020202020204" pitchFamily="34" charset="0"/>
              </a:rPr>
              <a:t>Руководство </a:t>
            </a:r>
            <a:r>
              <a:rPr lang="ru-RU" sz="1400" dirty="0">
                <a:latin typeface="Arial" panose="020B0604020202020204" pitchFamily="34" charset="0"/>
                <a:cs typeface="Arial" panose="020B0604020202020204" pitchFamily="34" charset="0"/>
              </a:rPr>
              <a:t>ежегодно анализирует и оценивает систему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и ее соответствие политике и целям управления</a:t>
            </a:r>
          </a:p>
          <a:p>
            <a:pPr marL="285750" indent="-285750">
              <a:lnSpc>
                <a:spcPct val="110000"/>
              </a:lnSpc>
              <a:buFont typeface="Arial" panose="020B0604020202020204" pitchFamily="34" charset="0"/>
              <a:buChar char="•"/>
            </a:pPr>
            <a:endParaRPr lang="ru-RU" sz="1400" dirty="0">
              <a:latin typeface="Arial" panose="020B0604020202020204" pitchFamily="34" charset="0"/>
              <a:cs typeface="Arial" panose="020B0604020202020204" pitchFamily="34" charset="0"/>
            </a:endParaRPr>
          </a:p>
        </p:txBody>
      </p:sp>
      <p:sp>
        <p:nvSpPr>
          <p:cNvPr id="7" name="Slide Number Placeholder 11">
            <a:extLst>
              <a:ext uri="{FF2B5EF4-FFF2-40B4-BE49-F238E27FC236}">
                <a16:creationId xmlns:a16="http://schemas.microsoft.com/office/drawing/2014/main" id="{70563155-7A05-BD4A-8FAC-ADA3E754ABDE}"/>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6</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68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Цикл лесохозяйственных работ</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BAA38B-C4A0-9247-8A54-FA17180F02DE}"/>
              </a:ext>
            </a:extLst>
          </p:cNvPr>
          <p:cNvSpPr txBox="1"/>
          <p:nvPr/>
        </p:nvSpPr>
        <p:spPr>
          <a:xfrm>
            <a:off x="334670" y="1282097"/>
            <a:ext cx="11480657" cy="1569660"/>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На управляемых лесных участках осуществляется весь цикл лесохозяйственных работ: рубки лесных насаждений, лесовосстановление, уходы за лесом. </a:t>
            </a:r>
          </a:p>
          <a:p>
            <a:endParaRPr lang="en-GB"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Все работы выполняются соответствии с законодательством, договорами аренды, лесохозяйственными регламентами лесничеств и проектами освоения лесов, обеспечивая непрерывное, устойчивое и неистощительное лесопользование.</a:t>
            </a:r>
          </a:p>
        </p:txBody>
      </p:sp>
      <p:sp>
        <p:nvSpPr>
          <p:cNvPr id="22" name="Прямоугольник 21">
            <a:extLst>
              <a:ext uri="{FF2B5EF4-FFF2-40B4-BE49-F238E27FC236}">
                <a16:creationId xmlns:a16="http://schemas.microsoft.com/office/drawing/2014/main" id="{DBA9E0F3-6317-7A4C-A4BD-5AE633C5C82F}"/>
              </a:ext>
            </a:extLst>
          </p:cNvPr>
          <p:cNvSpPr/>
          <p:nvPr/>
        </p:nvSpPr>
        <p:spPr>
          <a:xfrm>
            <a:off x="6096000" y="3106338"/>
            <a:ext cx="5761330" cy="2800767"/>
          </a:xfrm>
          <a:prstGeom prst="rect">
            <a:avLst/>
          </a:prstGeom>
        </p:spPr>
        <p:txBody>
          <a:bodyPr wrap="square">
            <a:spAutoFit/>
          </a:bodyPr>
          <a:lstStyle/>
          <a:p>
            <a:pPr algn="just"/>
            <a:r>
              <a:rPr lang="ru-RU" sz="1600" dirty="0">
                <a:latin typeface="Arial" panose="020B0604020202020204" pitchFamily="34" charset="0"/>
                <a:cs typeface="Arial" panose="020B0604020202020204" pitchFamily="34" charset="0"/>
              </a:rPr>
              <a:t>Каждый вид мероприятий на конкретном участке выполняется на основе плановых рабочих документов – например, технологической карты лесосечных работ, проекта лесовосстановления, проекта ухода за лесами, в которых указываются характеристика участка работ, технология, порядок выполнения работ и др. </a:t>
            </a:r>
          </a:p>
          <a:p>
            <a:pPr algn="just"/>
            <a:endParaRPr lang="ru-RU" sz="1600" dirty="0">
              <a:latin typeface="Arial" panose="020B0604020202020204" pitchFamily="34" charset="0"/>
              <a:cs typeface="Arial" panose="020B0604020202020204" pitchFamily="34" charset="0"/>
            </a:endParaRPr>
          </a:p>
          <a:p>
            <a:pPr algn="just"/>
            <a:r>
              <a:rPr lang="ru-RU" sz="1600" dirty="0">
                <a:latin typeface="Arial" panose="020B0604020202020204" pitchFamily="34" charset="0"/>
                <a:cs typeface="Arial" panose="020B0604020202020204" pitchFamily="34" charset="0"/>
              </a:rPr>
              <a:t>АО «ИлимФорестПром» ежегодно отчитывается о выполнении запланированных мероприятий перед лесничествами. Объемы мероприятий и их качество проверяются и оцениваются специалистами лесничеств.</a:t>
            </a:r>
          </a:p>
        </p:txBody>
      </p:sp>
      <p:pic>
        <p:nvPicPr>
          <p:cNvPr id="34" name="Рисунок 33">
            <a:extLst>
              <a:ext uri="{FF2B5EF4-FFF2-40B4-BE49-F238E27FC236}">
                <a16:creationId xmlns:a16="http://schemas.microsoft.com/office/drawing/2014/main" id="{50F7053F-768E-0340-B951-2952D62332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2201" y="3395406"/>
            <a:ext cx="436910" cy="395649"/>
          </a:xfrm>
          <a:prstGeom prst="rect">
            <a:avLst/>
          </a:prstGeom>
        </p:spPr>
      </p:pic>
      <p:pic>
        <p:nvPicPr>
          <p:cNvPr id="7" name="Picture 6">
            <a:extLst>
              <a:ext uri="{FF2B5EF4-FFF2-40B4-BE49-F238E27FC236}">
                <a16:creationId xmlns:a16="http://schemas.microsoft.com/office/drawing/2014/main" id="{1BC7A834-AB31-9643-400B-BC9751DD40C6}"/>
              </a:ext>
            </a:extLst>
          </p:cNvPr>
          <p:cNvPicPr>
            <a:picLocks noChangeAspect="1"/>
          </p:cNvPicPr>
          <p:nvPr/>
        </p:nvPicPr>
        <p:blipFill>
          <a:blip r:embed="rId4"/>
          <a:stretch>
            <a:fillRect/>
          </a:stretch>
        </p:blipFill>
        <p:spPr>
          <a:xfrm>
            <a:off x="552882" y="2913432"/>
            <a:ext cx="5247491" cy="3186577"/>
          </a:xfrm>
          <a:prstGeom prst="rect">
            <a:avLst/>
          </a:prstGeom>
        </p:spPr>
      </p:pic>
      <p:sp>
        <p:nvSpPr>
          <p:cNvPr id="10" name="Slide Number Placeholder 11">
            <a:extLst>
              <a:ext uri="{FF2B5EF4-FFF2-40B4-BE49-F238E27FC236}">
                <a16:creationId xmlns:a16="http://schemas.microsoft.com/office/drawing/2014/main" id="{036A330E-6000-9546-BADC-BC06C37A84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7</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876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Заготовка древесины</a:t>
            </a:r>
            <a:endParaRPr lang="ru-RU"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1" y="1270360"/>
            <a:ext cx="11520000"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Система ведения лесного хозяйства основана на проведении сплошных рубок.</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Сплошные рубки – рубки, при которых вырубаются все деревья за исключением деревьев, сохраняемых для целей лесовосстановления и поддержания биоразнообразия.</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Общий ежегодный разрешенный объем заготовки древесины в спелых и перестойных лесах установлен проектами освоения лесов и равен </a:t>
            </a:r>
            <a:r>
              <a:rPr lang="en-GB" sz="1600" b="1" dirty="0">
                <a:latin typeface="Arial" panose="020B0604020202020204" pitchFamily="34" charset="0"/>
                <a:cs typeface="Arial" panose="020B0604020202020204" pitchFamily="34" charset="0"/>
              </a:rPr>
              <a:t>1284</a:t>
            </a:r>
            <a:r>
              <a:rPr lang="ru-RU" sz="1600" b="1" dirty="0">
                <a:latin typeface="Arial" panose="020B0604020202020204" pitchFamily="34" charset="0"/>
                <a:cs typeface="Arial" panose="020B0604020202020204" pitchFamily="34" charset="0"/>
              </a:rPr>
              <a:t> тыс. м</a:t>
            </a:r>
            <a:r>
              <a:rPr lang="ru-RU" sz="1600" b="1" baseline="30000" dirty="0">
                <a:latin typeface="Arial" panose="020B0604020202020204" pitchFamily="34" charset="0"/>
                <a:cs typeface="Arial" panose="020B0604020202020204" pitchFamily="34" charset="0"/>
              </a:rPr>
              <a:t>3</a:t>
            </a:r>
            <a:r>
              <a:rPr lang="ru-RU" sz="1600" b="1"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Этот объем составляет примерно </a:t>
            </a:r>
            <a:r>
              <a:rPr lang="en-GB" sz="1600" dirty="0">
                <a:latin typeface="Arial" panose="020B0604020202020204" pitchFamily="34" charset="0"/>
                <a:cs typeface="Arial" panose="020B0604020202020204" pitchFamily="34" charset="0"/>
              </a:rPr>
              <a:t>1</a:t>
            </a:r>
            <a:r>
              <a:rPr lang="ru-RU" sz="1600" dirty="0">
                <a:latin typeface="Arial" panose="020B0604020202020204" pitchFamily="34" charset="0"/>
                <a:cs typeface="Arial" panose="020B0604020202020204" pitchFamily="34" charset="0"/>
              </a:rPr>
              <a:t> % от всего запаса древесины на арендованных лесных участках.</a:t>
            </a:r>
          </a:p>
        </p:txBody>
      </p:sp>
      <p:graphicFrame>
        <p:nvGraphicFramePr>
          <p:cNvPr id="12" name="Диаграмма 11">
            <a:extLst>
              <a:ext uri="{FF2B5EF4-FFF2-40B4-BE49-F238E27FC236}">
                <a16:creationId xmlns:a16="http://schemas.microsoft.com/office/drawing/2014/main" id="{8183836F-16AD-4E40-967E-1927D9AAD8E0}"/>
              </a:ext>
            </a:extLst>
          </p:cNvPr>
          <p:cNvGraphicFramePr>
            <a:graphicFrameLocks/>
          </p:cNvGraphicFramePr>
          <p:nvPr>
            <p:extLst>
              <p:ext uri="{D42A27DB-BD31-4B8C-83A1-F6EECF244321}">
                <p14:modId xmlns:p14="http://schemas.microsoft.com/office/powerpoint/2010/main" val="2063596909"/>
              </p:ext>
            </p:extLst>
          </p:nvPr>
        </p:nvGraphicFramePr>
        <p:xfrm>
          <a:off x="1927393" y="3604720"/>
          <a:ext cx="7468534" cy="3116756"/>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1">
            <a:extLst>
              <a:ext uri="{FF2B5EF4-FFF2-40B4-BE49-F238E27FC236}">
                <a16:creationId xmlns:a16="http://schemas.microsoft.com/office/drawing/2014/main" id="{632E7326-FE58-1C4A-A0BC-3067D2AE38E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8</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98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solidFill>
                  <a:srgbClr val="0F6A36"/>
                </a:solidFill>
                <a:latin typeface="Arial" panose="020B0604020202020204" pitchFamily="34" charset="0"/>
                <a:cs typeface="Arial" panose="020B0604020202020204" pitchFamily="34" charset="0"/>
              </a:rPr>
              <a:t>Технологии заготовки древесины</a:t>
            </a:r>
          </a:p>
        </p:txBody>
      </p:sp>
      <p:pic>
        <p:nvPicPr>
          <p:cNvPr id="3" name="Picture 2">
            <a:extLst>
              <a:ext uri="{FF2B5EF4-FFF2-40B4-BE49-F238E27FC236}">
                <a16:creationId xmlns:a16="http://schemas.microsoft.com/office/drawing/2014/main" id="{9B27F8E8-73BF-A844-468F-9E8EC726D6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6458" y="444937"/>
            <a:ext cx="1614037" cy="39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rgbClr val="89CA4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926263"/>
            <a:ext cx="7473920" cy="1425518"/>
          </a:xfrm>
          <a:prstGeom prst="rect">
            <a:avLst/>
          </a:prstGeom>
          <a:noFill/>
        </p:spPr>
        <p:txBody>
          <a:bodyPr wrap="square">
            <a:spAutoFit/>
          </a:bodyPr>
          <a:lstStyle/>
          <a:p>
            <a:pPr>
              <a:lnSpc>
                <a:spcPct val="110000"/>
              </a:lnSpc>
            </a:pPr>
            <a:r>
              <a:rPr lang="ru-RU" sz="1600" b="1" dirty="0" err="1">
                <a:solidFill>
                  <a:srgbClr val="0F6A36"/>
                </a:solidFill>
                <a:latin typeface="Arial" panose="020B0604020202020204" pitchFamily="34" charset="0"/>
                <a:cs typeface="Arial" panose="020B0604020202020204" pitchFamily="34" charset="0"/>
              </a:rPr>
              <a:t>Бесскиддерная</a:t>
            </a:r>
            <a:endParaRPr lang="ru-RU" sz="16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a:p>
            <a:pPr lvl="1">
              <a:lnSpc>
                <a:spcPct val="110000"/>
              </a:lnSpc>
            </a:pPr>
            <a:endParaRPr lang="ru-RU"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53F6055-8EF2-AC55-4885-F74056E7E4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18433" y="1988383"/>
            <a:ext cx="1380685" cy="1262577"/>
          </a:xfrm>
          <a:prstGeom prst="rect">
            <a:avLst/>
          </a:prstGeom>
        </p:spPr>
      </p:pic>
      <p:pic>
        <p:nvPicPr>
          <p:cNvPr id="8" name="Picture 7">
            <a:extLst>
              <a:ext uri="{FF2B5EF4-FFF2-40B4-BE49-F238E27FC236}">
                <a16:creationId xmlns:a16="http://schemas.microsoft.com/office/drawing/2014/main" id="{4AF384CE-9719-E346-3756-2C51F399B0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86262" y="2011714"/>
            <a:ext cx="1325219" cy="1217082"/>
          </a:xfrm>
          <a:prstGeom prst="rect">
            <a:avLst/>
          </a:prstGeom>
        </p:spPr>
      </p:pic>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39810" y="2269348"/>
            <a:ext cx="1380685" cy="701815"/>
          </a:xfrm>
          <a:prstGeom prst="rect">
            <a:avLst/>
          </a:prstGeom>
        </p:spPr>
      </p:pic>
      <p:sp>
        <p:nvSpPr>
          <p:cNvPr id="12" name="TextBox 11">
            <a:extLst>
              <a:ext uri="{FF2B5EF4-FFF2-40B4-BE49-F238E27FC236}">
                <a16:creationId xmlns:a16="http://schemas.microsoft.com/office/drawing/2014/main" id="{9327D621-DF81-9C50-DBD6-2DFFAFA9A64A}"/>
              </a:ext>
            </a:extLst>
          </p:cNvPr>
          <p:cNvSpPr txBox="1"/>
          <p:nvPr/>
        </p:nvSpPr>
        <p:spPr>
          <a:xfrm>
            <a:off x="4918890" y="3575495"/>
            <a:ext cx="7251833" cy="1154675"/>
          </a:xfrm>
          <a:prstGeom prst="rect">
            <a:avLst/>
          </a:prstGeom>
          <a:noFill/>
        </p:spPr>
        <p:txBody>
          <a:bodyPr wrap="square">
            <a:spAutoFit/>
          </a:bodyPr>
          <a:lstStyle/>
          <a:p>
            <a:pPr>
              <a:lnSpc>
                <a:spcPct val="110000"/>
              </a:lnSpc>
            </a:pPr>
            <a:r>
              <a:rPr lang="ru-RU" sz="1600" b="1" dirty="0" err="1">
                <a:solidFill>
                  <a:srgbClr val="0F6A36"/>
                </a:solidFill>
                <a:latin typeface="Arial" panose="020B0604020202020204" pitchFamily="34" charset="0"/>
                <a:cs typeface="Arial" panose="020B0604020202020204" pitchFamily="34" charset="0"/>
              </a:rPr>
              <a:t>Скиддерная</a:t>
            </a:r>
            <a:endParaRPr lang="ru-RU" sz="1600" b="1" dirty="0">
              <a:solidFill>
                <a:srgbClr val="0F6A36"/>
              </a:solidFill>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a:t>
            </a:r>
          </a:p>
          <a:p>
            <a:pPr marL="285750" indent="-285750">
              <a:lnSpc>
                <a:spcPct val="11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скиддер</a:t>
            </a:r>
            <a:r>
              <a:rPr lang="ru-RU" sz="1600" dirty="0">
                <a:latin typeface="Arial" panose="020B0604020202020204" pitchFamily="34" charset="0"/>
                <a:cs typeface="Arial" panose="020B0604020202020204" pitchFamily="34" charset="0"/>
              </a:rPr>
              <a:t> – трелевка деревьев на погрузочную площадку</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a:t>
            </a:r>
          </a:p>
        </p:txBody>
      </p:sp>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4812" y="3596685"/>
            <a:ext cx="1380685" cy="1262577"/>
          </a:xfrm>
          <a:prstGeom prst="rect">
            <a:avLst/>
          </a:prstGeom>
        </p:spPr>
      </p:pic>
      <p:pic>
        <p:nvPicPr>
          <p:cNvPr id="15" name="Picture 14">
            <a:extLst>
              <a:ext uri="{FF2B5EF4-FFF2-40B4-BE49-F238E27FC236}">
                <a16:creationId xmlns:a16="http://schemas.microsoft.com/office/drawing/2014/main" id="{3F3B3682-41C4-5FB8-0453-954EC0DC5C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4670" y="3619432"/>
            <a:ext cx="1325219" cy="1217082"/>
          </a:xfrm>
          <a:prstGeom prst="rect">
            <a:avLst/>
          </a:prstGeom>
        </p:spPr>
      </p:pic>
      <p:pic>
        <p:nvPicPr>
          <p:cNvPr id="16" name="Picture 15">
            <a:extLst>
              <a:ext uri="{FF2B5EF4-FFF2-40B4-BE49-F238E27FC236}">
                <a16:creationId xmlns:a16="http://schemas.microsoft.com/office/drawing/2014/main" id="{88F71F07-2B3B-D0A8-EA3A-36892752B61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56182" y="3767527"/>
            <a:ext cx="1172336" cy="980434"/>
          </a:xfrm>
          <a:prstGeom prst="rect">
            <a:avLst/>
          </a:prstGeom>
        </p:spPr>
      </p:pic>
      <p:sp>
        <p:nvSpPr>
          <p:cNvPr id="17" name="TextBox 16">
            <a:extLst>
              <a:ext uri="{FF2B5EF4-FFF2-40B4-BE49-F238E27FC236}">
                <a16:creationId xmlns:a16="http://schemas.microsoft.com/office/drawing/2014/main" id="{E8AD8D01-88F6-F85B-AF1E-D4AA24029A97}"/>
              </a:ext>
            </a:extLst>
          </p:cNvPr>
          <p:cNvSpPr txBox="1"/>
          <p:nvPr/>
        </p:nvSpPr>
        <p:spPr>
          <a:xfrm>
            <a:off x="334670" y="5237769"/>
            <a:ext cx="6728739" cy="883832"/>
          </a:xfrm>
          <a:prstGeom prst="rect">
            <a:avLst/>
          </a:prstGeom>
          <a:noFill/>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Сортиментная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харвестер – валка, обрезка сучьев и раскряжевка на сортименты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p:txBody>
      </p:sp>
      <p:pic>
        <p:nvPicPr>
          <p:cNvPr id="18" name="Picture 17">
            <a:extLst>
              <a:ext uri="{FF2B5EF4-FFF2-40B4-BE49-F238E27FC236}">
                <a16:creationId xmlns:a16="http://schemas.microsoft.com/office/drawing/2014/main" id="{05636EEE-2682-B9FF-7FB5-D89D55C71B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582850" y="5237769"/>
            <a:ext cx="1530626" cy="1060174"/>
          </a:xfrm>
          <a:prstGeom prst="rect">
            <a:avLst/>
          </a:prstGeom>
        </p:spPr>
      </p:pic>
      <p:pic>
        <p:nvPicPr>
          <p:cNvPr id="19" name="Picture 18">
            <a:extLst>
              <a:ext uri="{FF2B5EF4-FFF2-40B4-BE49-F238E27FC236}">
                <a16:creationId xmlns:a16="http://schemas.microsoft.com/office/drawing/2014/main" id="{ACB18319-6587-FAE5-63F1-AA45FE53885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619999" y="5025734"/>
            <a:ext cx="1849616" cy="1272209"/>
          </a:xfrm>
          <a:prstGeom prst="rect">
            <a:avLst/>
          </a:prstGeom>
        </p:spPr>
      </p:pic>
      <p:sp>
        <p:nvSpPr>
          <p:cNvPr id="20" name="TextBox 19">
            <a:extLst>
              <a:ext uri="{FF2B5EF4-FFF2-40B4-BE49-F238E27FC236}">
                <a16:creationId xmlns:a16="http://schemas.microsoft.com/office/drawing/2014/main" id="{F23CFA3B-5E6E-BCEC-1DE3-3D13F324736F}"/>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solidFill>
                  <a:srgbClr val="89CA45"/>
                </a:solidFill>
                <a:latin typeface="Arial" panose="020B0604020202020204" pitchFamily="34" charset="0"/>
                <a:cs typeface="Arial" panose="020B0604020202020204" pitchFamily="34" charset="0"/>
              </a:rPr>
              <a:t>*Приведены наиболее часто применяемые технологии заготовки древесины</a:t>
            </a:r>
            <a:endParaRPr lang="ru-RU" sz="1100" dirty="0">
              <a:solidFill>
                <a:srgbClr val="89CA45"/>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8044"/>
          </a:xfrm>
          <a:prstGeom prst="rect">
            <a:avLst/>
          </a:prstGeom>
        </p:spPr>
        <p:txBody>
          <a:bodyPr wrap="square">
            <a:spAutoFit/>
          </a:bodyPr>
          <a:lstStyle/>
          <a:p>
            <a:pPr>
              <a:lnSpc>
                <a:spcPct val="110000"/>
              </a:lnSpc>
            </a:pPr>
            <a:r>
              <a:rPr lang="ru-RU" sz="1600" b="1" dirty="0">
                <a:solidFill>
                  <a:srgbClr val="0F6A36"/>
                </a:solidFill>
                <a:latin typeface="Arial" panose="020B0604020202020204" pitchFamily="34" charset="0"/>
                <a:cs typeface="Arial" panose="020B0604020202020204" pitchFamily="34" charset="0"/>
              </a:rPr>
              <a:t>При заготовке древесины применяется современные технологии</a:t>
            </a:r>
            <a:r>
              <a:rPr lang="en-US" sz="1600" b="1" dirty="0">
                <a:solidFill>
                  <a:srgbClr val="0F6A36"/>
                </a:solidFill>
                <a:latin typeface="Arial" panose="020B0604020202020204" pitchFamily="34" charset="0"/>
                <a:cs typeface="Arial" panose="020B0604020202020204" pitchFamily="34" charset="0"/>
              </a:rPr>
              <a:t>*</a:t>
            </a:r>
            <a:r>
              <a:rPr lang="ru-RU" sz="1600" b="1" dirty="0">
                <a:solidFill>
                  <a:srgbClr val="0F6A36"/>
                </a:solidFill>
                <a:latin typeface="Arial" panose="020B0604020202020204" pitchFamily="34" charset="0"/>
                <a:cs typeface="Arial" panose="020B0604020202020204" pitchFamily="34" charset="0"/>
              </a:rPr>
              <a:t>:</a:t>
            </a:r>
          </a:p>
        </p:txBody>
      </p:sp>
      <p:sp>
        <p:nvSpPr>
          <p:cNvPr id="22" name="Slide Number Placeholder 11">
            <a:extLst>
              <a:ext uri="{FF2B5EF4-FFF2-40B4-BE49-F238E27FC236}">
                <a16:creationId xmlns:a16="http://schemas.microsoft.com/office/drawing/2014/main" id="{81C72250-BDE6-7B4C-BF34-EF4D5F65FA92}"/>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rgbClr val="89CA45"/>
                </a:solidFill>
                <a:latin typeface="Arial" panose="020B0604020202020204" pitchFamily="34" charset="0"/>
                <a:cs typeface="Arial" panose="020B0604020202020204" pitchFamily="34" charset="0"/>
              </a:rPr>
              <a:t>9</a:t>
            </a:fld>
            <a:endParaRPr lang="ru-RU" dirty="0">
              <a:solidFill>
                <a:srgbClr val="89CA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76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3231</TotalTime>
  <Words>3073</Words>
  <Application>Microsoft Office PowerPoint</Application>
  <PresentationFormat>Широкоэкранный</PresentationFormat>
  <Paragraphs>431</Paragraphs>
  <Slides>29</Slides>
  <Notes>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Arial</vt:lpstr>
      <vt:lpstr>Calibri</vt:lpstr>
      <vt:lpstr>Calibri Light</vt:lpstr>
      <vt:lpstr>Times New Roman</vt:lpstr>
      <vt:lpstr>Office Theme</vt:lpstr>
      <vt:lpstr>Резюме плана лесоуправления АО «ИлимФорестПром»</vt:lpstr>
      <vt:lpstr>Содержание</vt:lpstr>
      <vt:lpstr>Информация об Организации</vt:lpstr>
      <vt:lpstr>Расположение и управление арендованных участков</vt:lpstr>
      <vt:lpstr>Расположение и управление арендованных участков</vt:lpstr>
      <vt:lpstr>Цели плана управления</vt:lpstr>
      <vt:lpstr>Цикл лесохозяйственных работ</vt:lpstr>
      <vt:lpstr>Заготовка древесины</vt:lpstr>
      <vt:lpstr>Технологии заготовки древесины</vt:lpstr>
      <vt:lpstr>Информация по безопасности для населения</vt:lpstr>
      <vt:lpstr>Вывозка древесины</vt:lpstr>
      <vt:lpstr>Очистка мест рубок</vt:lpstr>
      <vt:lpstr>Лесовосстановление</vt:lpstr>
      <vt:lpstr>Презентация PowerPoint</vt:lpstr>
      <vt:lpstr>Рубки ухода в молодняках</vt:lpstr>
      <vt:lpstr>Коммерческие рубки ухода</vt:lpstr>
      <vt:lpstr>Создание лесной инфраструктуры</vt:lpstr>
      <vt:lpstr>Охрана и защита лесов</vt:lpstr>
      <vt:lpstr>Охрана и защита лесов</vt:lpstr>
      <vt:lpstr>Охрана и защита лесов</vt:lpstr>
      <vt:lpstr>Охрана и защита водных объектов</vt:lpstr>
      <vt:lpstr>Сохранение биоразнообразия</vt:lpstr>
      <vt:lpstr>Сохранение биоразнообразия</vt:lpstr>
      <vt:lpstr>Редкие виды</vt:lpstr>
      <vt:lpstr>Снижение воздействия на окружающую среду</vt:lpstr>
      <vt:lpstr>Учёт интересов и прав работников</vt:lpstr>
      <vt:lpstr>Учёт интересов и прав местного населения</vt:lpstr>
      <vt:lpstr>Взаимодействие с заинтересованными сторонами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Резюме ИФП</dc:title>
  <dc:creator>Mikhail Rai</dc:creator>
  <cp:lastModifiedBy>Коций Наталья Владимировна</cp:lastModifiedBy>
  <cp:revision>145</cp:revision>
  <dcterms:created xsi:type="dcterms:W3CDTF">2022-11-20T07:36:59Z</dcterms:created>
  <dcterms:modified xsi:type="dcterms:W3CDTF">2025-10-13T04:53:17Z</dcterms:modified>
</cp:coreProperties>
</file>